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0450-C164-487F-BDC6-55E81BACD39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BB5E-6472-416D-B66A-208812078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0450-C164-487F-BDC6-55E81BACD39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BB5E-6472-416D-B66A-208812078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7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0450-C164-487F-BDC6-55E81BACD39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BB5E-6472-416D-B66A-208812078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0450-C164-487F-BDC6-55E81BACD39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BB5E-6472-416D-B66A-208812078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7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0450-C164-487F-BDC6-55E81BACD39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BB5E-6472-416D-B66A-208812078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5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0450-C164-487F-BDC6-55E81BACD39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BB5E-6472-416D-B66A-208812078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1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0450-C164-487F-BDC6-55E81BACD39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BB5E-6472-416D-B66A-208812078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4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0450-C164-487F-BDC6-55E81BACD39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BB5E-6472-416D-B66A-208812078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9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0450-C164-487F-BDC6-55E81BACD39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BB5E-6472-416D-B66A-208812078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2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0450-C164-487F-BDC6-55E81BACD39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BB5E-6472-416D-B66A-208812078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3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0450-C164-487F-BDC6-55E81BACD39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BB5E-6472-416D-B66A-208812078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8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A0450-C164-487F-BDC6-55E81BACD39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8BB5E-6472-416D-B66A-208812078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Dilations on a Coordinate Plane and OFF the Plane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8" y="609600"/>
            <a:ext cx="9189229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648200" y="562451"/>
            <a:ext cx="1066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>
              <a:spcBef>
                <a:spcPts val="400"/>
              </a:spcBef>
            </a:pPr>
            <a:r>
              <a:rPr lang="en-US" sz="2400" dirty="0" smtClean="0"/>
              <a:t> 0  0</a:t>
            </a:r>
          </a:p>
          <a:p>
            <a:pPr marL="182880">
              <a:spcBef>
                <a:spcPts val="400"/>
              </a:spcBef>
            </a:pPr>
            <a:r>
              <a:rPr lang="en-US" sz="2400" dirty="0" smtClean="0"/>
              <a:t> 0  4</a:t>
            </a:r>
          </a:p>
          <a:p>
            <a:pPr marL="182880">
              <a:spcBef>
                <a:spcPts val="400"/>
              </a:spcBef>
            </a:pPr>
            <a:r>
              <a:rPr lang="en-US" sz="2400" dirty="0" smtClean="0"/>
              <a:t> 3  4</a:t>
            </a:r>
          </a:p>
          <a:p>
            <a:pPr marL="182880">
              <a:spcBef>
                <a:spcPts val="400"/>
              </a:spcBef>
            </a:pPr>
            <a:r>
              <a:rPr lang="en-US" sz="2400" dirty="0" smtClean="0"/>
              <a:t> 3  0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2095500" y="265271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95500" y="19431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628900" y="19431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628900" y="265271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138363" y="1985963"/>
            <a:ext cx="542925" cy="714375"/>
          </a:xfrm>
          <a:custGeom>
            <a:avLst/>
            <a:gdLst>
              <a:gd name="connsiteX0" fmla="*/ 528637 w 542925"/>
              <a:gd name="connsiteY0" fmla="*/ 0 h 714375"/>
              <a:gd name="connsiteX1" fmla="*/ 0 w 542925"/>
              <a:gd name="connsiteY1" fmla="*/ 0 h 714375"/>
              <a:gd name="connsiteX2" fmla="*/ 4762 w 542925"/>
              <a:gd name="connsiteY2" fmla="*/ 714375 h 714375"/>
              <a:gd name="connsiteX3" fmla="*/ 542925 w 542925"/>
              <a:gd name="connsiteY3" fmla="*/ 714375 h 714375"/>
              <a:gd name="connsiteX4" fmla="*/ 528637 w 542925"/>
              <a:gd name="connsiteY4" fmla="*/ 0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925" h="714375">
                <a:moveTo>
                  <a:pt x="528637" y="0"/>
                </a:moveTo>
                <a:lnTo>
                  <a:pt x="0" y="0"/>
                </a:lnTo>
                <a:cubicBezTo>
                  <a:pt x="1587" y="238125"/>
                  <a:pt x="3175" y="476250"/>
                  <a:pt x="4762" y="714375"/>
                </a:cubicBezTo>
                <a:lnTo>
                  <a:pt x="542925" y="714375"/>
                </a:lnTo>
                <a:lnTo>
                  <a:pt x="528637" y="0"/>
                </a:lnTo>
                <a:close/>
              </a:path>
            </a:pathLst>
          </a:custGeom>
          <a:solidFill>
            <a:srgbClr val="FFFF00">
              <a:alpha val="2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831180" y="2515671"/>
            <a:ext cx="264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81288" y="1796534"/>
            <a:ext cx="264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43187" y="2515672"/>
            <a:ext cx="264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51420" y="1796534"/>
            <a:ext cx="264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4600" y="2286000"/>
            <a:ext cx="264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4600" y="2681287"/>
            <a:ext cx="264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24600" y="3135868"/>
            <a:ext cx="264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44840" y="3516868"/>
            <a:ext cx="264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34200" y="3974068"/>
            <a:ext cx="76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14</a:t>
            </a:r>
            <a:r>
              <a:rPr lang="en-US" sz="1200" dirty="0" smtClean="0">
                <a:solidFill>
                  <a:srgbClr val="FF0000"/>
                </a:solidFill>
              </a:rPr>
              <a:t>units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48400" y="4355068"/>
            <a:ext cx="10334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</a:t>
            </a:r>
            <a:r>
              <a:rPr lang="en-US" sz="1200" dirty="0" smtClean="0">
                <a:solidFill>
                  <a:srgbClr val="FF0000"/>
                </a:solidFill>
              </a:rPr>
              <a:t>sq. units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8317" y="0"/>
            <a:ext cx="87332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Dilate ABCD with a scale Factor of 2  (this means multiply sides or points by 2)</a:t>
            </a:r>
            <a:endParaRPr lang="en-US" sz="2100" dirty="0"/>
          </a:p>
        </p:txBody>
      </p:sp>
      <p:sp>
        <p:nvSpPr>
          <p:cNvPr id="32" name="Oval 31"/>
          <p:cNvSpPr/>
          <p:nvPr/>
        </p:nvSpPr>
        <p:spPr>
          <a:xfrm>
            <a:off x="3161784" y="265271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176070" y="2515672"/>
            <a:ext cx="44938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06180" y="2678668"/>
            <a:ext cx="4036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096695" y="1251466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837135" y="1104900"/>
            <a:ext cx="3964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158211" y="1250156"/>
            <a:ext cx="72474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230685" y="1103590"/>
            <a:ext cx="4631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2138363" y="1288257"/>
            <a:ext cx="1092322" cy="1412082"/>
          </a:xfrm>
          <a:custGeom>
            <a:avLst/>
            <a:gdLst>
              <a:gd name="connsiteX0" fmla="*/ 528637 w 542925"/>
              <a:gd name="connsiteY0" fmla="*/ 0 h 714375"/>
              <a:gd name="connsiteX1" fmla="*/ 0 w 542925"/>
              <a:gd name="connsiteY1" fmla="*/ 0 h 714375"/>
              <a:gd name="connsiteX2" fmla="*/ 4762 w 542925"/>
              <a:gd name="connsiteY2" fmla="*/ 714375 h 714375"/>
              <a:gd name="connsiteX3" fmla="*/ 542925 w 542925"/>
              <a:gd name="connsiteY3" fmla="*/ 714375 h 714375"/>
              <a:gd name="connsiteX4" fmla="*/ 528637 w 542925"/>
              <a:gd name="connsiteY4" fmla="*/ 0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925" h="714375">
                <a:moveTo>
                  <a:pt x="528637" y="0"/>
                </a:moveTo>
                <a:lnTo>
                  <a:pt x="0" y="0"/>
                </a:lnTo>
                <a:cubicBezTo>
                  <a:pt x="1587" y="238125"/>
                  <a:pt x="3175" y="476250"/>
                  <a:pt x="4762" y="714375"/>
                </a:cubicBezTo>
                <a:lnTo>
                  <a:pt x="542925" y="714375"/>
                </a:lnTo>
                <a:lnTo>
                  <a:pt x="528637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23922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366611" y="562450"/>
            <a:ext cx="1066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>
              <a:spcBef>
                <a:spcPts val="400"/>
              </a:spcBef>
            </a:pPr>
            <a:r>
              <a:rPr lang="en-US" sz="2400" dirty="0" smtClean="0"/>
              <a:t> 0  0</a:t>
            </a:r>
          </a:p>
          <a:p>
            <a:pPr marL="182880">
              <a:spcBef>
                <a:spcPts val="400"/>
              </a:spcBef>
            </a:pPr>
            <a:r>
              <a:rPr lang="en-US" sz="2400" dirty="0" smtClean="0"/>
              <a:t> 0  8</a:t>
            </a:r>
          </a:p>
          <a:p>
            <a:pPr marL="182880">
              <a:spcBef>
                <a:spcPts val="400"/>
              </a:spcBef>
            </a:pPr>
            <a:r>
              <a:rPr lang="en-US" sz="2400" dirty="0" smtClean="0"/>
              <a:t> 6  </a:t>
            </a:r>
            <a:r>
              <a:rPr lang="en-US" sz="2400" dirty="0"/>
              <a:t>8</a:t>
            </a:r>
            <a:endParaRPr lang="en-US" sz="2400" dirty="0" smtClean="0"/>
          </a:p>
          <a:p>
            <a:pPr marL="182880">
              <a:spcBef>
                <a:spcPts val="400"/>
              </a:spcBef>
            </a:pPr>
            <a:r>
              <a:rPr lang="en-US" sz="2400" dirty="0" smtClean="0"/>
              <a:t> 6  0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7696200" y="2253734"/>
            <a:ext cx="264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96200" y="2655332"/>
            <a:ext cx="264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96200" y="3056930"/>
            <a:ext cx="264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96200" y="3516868"/>
            <a:ext cx="264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610602" y="3974068"/>
            <a:ext cx="4571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229600" y="4414391"/>
            <a:ext cx="761998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48 </a:t>
            </a:r>
            <a:r>
              <a:rPr lang="en-US" sz="1100" dirty="0" err="1" smtClean="0">
                <a:solidFill>
                  <a:srgbClr val="FF0000"/>
                </a:solidFill>
              </a:rPr>
              <a:t>sq</a:t>
            </a:r>
            <a:r>
              <a:rPr lang="en-US" sz="1100" dirty="0" smtClean="0">
                <a:solidFill>
                  <a:srgbClr val="FF0000"/>
                </a:solidFill>
              </a:rPr>
              <a:t> units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8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  <p:bldP spid="15" grpId="0" animBg="1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 animBg="1"/>
      <p:bldP spid="33" grpId="0"/>
      <p:bldP spid="35" grpId="0"/>
      <p:bldP spid="36" grpId="0" animBg="1"/>
      <p:bldP spid="37" grpId="0"/>
      <p:bldP spid="38" grpId="0" animBg="1"/>
      <p:bldP spid="39" grpId="0"/>
      <p:bldP spid="40" grpId="0" animBg="1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685800"/>
            <a:ext cx="918923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0" y="638651"/>
            <a:ext cx="1066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>
              <a:spcBef>
                <a:spcPts val="400"/>
              </a:spcBef>
            </a:pPr>
            <a:r>
              <a:rPr lang="en-US" sz="2400" dirty="0" smtClean="0"/>
              <a:t> 0  2</a:t>
            </a:r>
          </a:p>
          <a:p>
            <a:pPr marL="182880">
              <a:spcBef>
                <a:spcPts val="400"/>
              </a:spcBef>
            </a:pPr>
            <a:r>
              <a:rPr lang="en-US" sz="2400" dirty="0" smtClean="0"/>
              <a:t> 0  </a:t>
            </a:r>
            <a:r>
              <a:rPr lang="en-US" sz="2400" dirty="0"/>
              <a:t>6</a:t>
            </a:r>
            <a:endParaRPr lang="en-US" sz="2400" dirty="0" smtClean="0"/>
          </a:p>
          <a:p>
            <a:pPr marL="182880">
              <a:spcBef>
                <a:spcPts val="400"/>
              </a:spcBef>
            </a:pPr>
            <a:r>
              <a:rPr lang="en-US" sz="2400" dirty="0" smtClean="0"/>
              <a:t> 3  4</a:t>
            </a:r>
          </a:p>
          <a:p>
            <a:pPr marL="182880">
              <a:spcBef>
                <a:spcPts val="400"/>
              </a:spcBef>
            </a:pPr>
            <a:r>
              <a:rPr lang="en-US" sz="2400" dirty="0" smtClean="0"/>
              <a:t> 3  0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55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14800" y="1295400"/>
            <a:ext cx="4953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/>
              <a:t> Rectangle ABCD with vertices A(0,0), B(0,10), C(6,10), and D(6,0) is dilated so that A’ (0,0), B’(0, 5), C’(3,5) and D’(3, 0).  </a:t>
            </a:r>
            <a:r>
              <a:rPr lang="en-US" sz="2800" b="1" i="1" dirty="0">
                <a:solidFill>
                  <a:srgbClr val="FF0000"/>
                </a:solidFill>
              </a:rPr>
              <a:t>What is the scale factor of the dilation?</a:t>
            </a:r>
            <a:r>
              <a:rPr lang="en-US" sz="2800" dirty="0"/>
              <a:t>  </a:t>
            </a:r>
            <a:r>
              <a:rPr lang="en-US" sz="2800" b="1" dirty="0">
                <a:solidFill>
                  <a:srgbClr val="7030A0"/>
                </a:solidFill>
              </a:rPr>
              <a:t>Is this an enlargement or reduction?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41" y="5279571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</a:rPr>
              <a:t>How do I figure out if it is an ENLARGEMENT OR A REDUCTION?   Look at the scale factor.  Did it get bigger or </a:t>
            </a:r>
            <a:r>
              <a:rPr lang="en-US" sz="2800" b="1" i="1" dirty="0">
                <a:solidFill>
                  <a:srgbClr val="0070C0"/>
                </a:solidFill>
              </a:rPr>
              <a:t>s</a:t>
            </a:r>
            <a:r>
              <a:rPr lang="en-US" sz="2800" b="1" i="1" dirty="0" smtClean="0">
                <a:solidFill>
                  <a:srgbClr val="0070C0"/>
                </a:solidFill>
              </a:rPr>
              <a:t>maller?  SF under 1 = smaller   SF above 1 = bigger</a:t>
            </a:r>
            <a:endParaRPr lang="en-US" sz="2800" b="1" i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1771" y="76200"/>
                <a:ext cx="8915400" cy="1207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 smtClean="0">
                    <a:solidFill>
                      <a:srgbClr val="0070C0"/>
                    </a:solidFill>
                  </a:rPr>
                  <a:t>How do I figure out the scale factor?</a:t>
                </a:r>
              </a:p>
              <a:p>
                <a:r>
                  <a:rPr lang="en-US" sz="2800" b="1" i="1" dirty="0" smtClean="0">
                    <a:solidFill>
                      <a:srgbClr val="0070C0"/>
                    </a:solidFill>
                  </a:rPr>
                  <a:t>Compare corresponding sides like this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𝑫𝒊𝒍𝒂𝒕𝒆𝒅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𝑺𝑰𝑫𝑬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𝑶𝒓𝒊𝒈𝒊𝒏𝒂𝒍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𝑺𝒊𝒅𝒆</m:t>
                        </m:r>
                      </m:den>
                    </m:f>
                  </m:oMath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1" y="76200"/>
                <a:ext cx="8915400" cy="1207190"/>
              </a:xfrm>
              <a:prstGeom prst="rect">
                <a:avLst/>
              </a:prstGeom>
              <a:blipFill rotWithShape="1">
                <a:blip r:embed="rId2"/>
                <a:stretch>
                  <a:fillRect l="-1436" t="-4545" b="-10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1" y="1524000"/>
            <a:ext cx="386534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43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959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10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205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Dilations on a Coordinate Plane and OFF the Plane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Arlington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Dilations on a Coordinate Plane and OFF the Plane</dc:title>
  <dc:creator>AISD Employee</dc:creator>
  <cp:lastModifiedBy>AISD Employee</cp:lastModifiedBy>
  <cp:revision>14</cp:revision>
  <dcterms:created xsi:type="dcterms:W3CDTF">2016-01-26T19:25:56Z</dcterms:created>
  <dcterms:modified xsi:type="dcterms:W3CDTF">2016-01-26T20:43:46Z</dcterms:modified>
</cp:coreProperties>
</file>