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72" r:id="rId2"/>
    <p:sldId id="257" r:id="rId3"/>
    <p:sldId id="258" r:id="rId4"/>
    <p:sldId id="273" r:id="rId5"/>
    <p:sldId id="259" r:id="rId6"/>
    <p:sldId id="271" r:id="rId7"/>
    <p:sldId id="260" r:id="rId8"/>
    <p:sldId id="274" r:id="rId9"/>
    <p:sldId id="261" r:id="rId10"/>
    <p:sldId id="270" r:id="rId11"/>
    <p:sldId id="275" r:id="rId12"/>
    <p:sldId id="262" r:id="rId13"/>
    <p:sldId id="267" r:id="rId14"/>
    <p:sldId id="276" r:id="rId15"/>
    <p:sldId id="264" r:id="rId16"/>
    <p:sldId id="268" r:id="rId17"/>
    <p:sldId id="277" r:id="rId18"/>
    <p:sldId id="263" r:id="rId19"/>
    <p:sldId id="269" r:id="rId20"/>
    <p:sldId id="278" r:id="rId21"/>
    <p:sldId id="265" r:id="rId22"/>
    <p:sldId id="266" r:id="rId23"/>
    <p:sldId id="27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4551" userDrawn="1">
          <p15:clr>
            <a:srgbClr val="A4A3A4"/>
          </p15:clr>
        </p15:guide>
        <p15:guide id="3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B050"/>
    <a:srgbClr val="5B9BD5"/>
    <a:srgbClr val="7030A0"/>
    <a:srgbClr val="ED7D31"/>
    <a:srgbClr val="70AD47"/>
    <a:srgbClr val="FFC000"/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69" autoAdjust="0"/>
    <p:restoredTop sz="72347" autoAdjust="0"/>
  </p:normalViewPr>
  <p:slideViewPr>
    <p:cSldViewPr snapToGrid="0">
      <p:cViewPr varScale="1">
        <p:scale>
          <a:sx n="53" d="100"/>
          <a:sy n="53" d="100"/>
        </p:scale>
        <p:origin x="-462" y="-96"/>
      </p:cViewPr>
      <p:guideLst>
        <p:guide orient="horz" pos="2160"/>
        <p:guide pos="455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38.emf"/><Relationship Id="rId1" Type="http://schemas.openxmlformats.org/officeDocument/2006/relationships/image" Target="../media/image37.emf"/><Relationship Id="rId4" Type="http://schemas.openxmlformats.org/officeDocument/2006/relationships/image" Target="../media/image40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emf"/><Relationship Id="rId2" Type="http://schemas.openxmlformats.org/officeDocument/2006/relationships/image" Target="../media/image44.emf"/><Relationship Id="rId1" Type="http://schemas.openxmlformats.org/officeDocument/2006/relationships/image" Target="../media/image4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wmf"/><Relationship Id="rId1" Type="http://schemas.openxmlformats.org/officeDocument/2006/relationships/image" Target="../media/image16.emf"/><Relationship Id="rId4" Type="http://schemas.openxmlformats.org/officeDocument/2006/relationships/image" Target="../media/image19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6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7" Type="http://schemas.openxmlformats.org/officeDocument/2006/relationships/image" Target="../media/image29.emf"/><Relationship Id="rId2" Type="http://schemas.openxmlformats.org/officeDocument/2006/relationships/image" Target="../media/image19.emf"/><Relationship Id="rId1" Type="http://schemas.openxmlformats.org/officeDocument/2006/relationships/image" Target="../media/image24.emf"/><Relationship Id="rId6" Type="http://schemas.openxmlformats.org/officeDocument/2006/relationships/image" Target="../media/image28.emf"/><Relationship Id="rId5" Type="http://schemas.openxmlformats.org/officeDocument/2006/relationships/image" Target="../media/image27.emf"/><Relationship Id="rId4" Type="http://schemas.openxmlformats.org/officeDocument/2006/relationships/image" Target="../media/image26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image" Target="../media/image31.emf"/><Relationship Id="rId5" Type="http://schemas.openxmlformats.org/officeDocument/2006/relationships/image" Target="../media/image35.emf"/><Relationship Id="rId4" Type="http://schemas.openxmlformats.org/officeDocument/2006/relationships/image" Target="../media/image3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9DB40-857C-424E-87F8-1829B3DC4B72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478F05-6614-4F34-978F-94240EC0D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686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Foldable:</a:t>
            </a:r>
            <a:r>
              <a:rPr lang="en-US" baseline="0" dirty="0" smtClean="0"/>
              <a:t>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Fold in half once through the </a:t>
            </a:r>
            <a:r>
              <a:rPr lang="en-US" baseline="0" dirty="0" smtClean="0"/>
              <a:t>center. Label the endpoints of the fold AC.  Define it as DIAMETER.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Fold A to C to </a:t>
            </a:r>
            <a:r>
              <a:rPr lang="en-US" baseline="0" dirty="0" smtClean="0"/>
              <a:t>create a second diameter and label </a:t>
            </a:r>
            <a:r>
              <a:rPr lang="en-US" baseline="0" dirty="0" smtClean="0"/>
              <a:t>BD.  Theses diameters are perpendicular so have students measure that.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Create a square by </a:t>
            </a:r>
            <a:r>
              <a:rPr lang="en-US" baseline="0" dirty="0" smtClean="0"/>
              <a:t>using the </a:t>
            </a:r>
            <a:r>
              <a:rPr lang="en-US" baseline="0" dirty="0" smtClean="0"/>
              <a:t>points ABCD </a:t>
            </a:r>
            <a:r>
              <a:rPr lang="en-US" baseline="0" dirty="0" smtClean="0"/>
              <a:t>created from the </a:t>
            </a:r>
            <a:r>
              <a:rPr lang="en-US" baseline="0" dirty="0" smtClean="0"/>
              <a:t>diameters.</a:t>
            </a: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-  </a:t>
            </a:r>
            <a:r>
              <a:rPr lang="en-US" baseline="0" dirty="0" smtClean="0"/>
              <a:t>Use a protractor to measure angles everywhere they are created by the folds.  Label the angles with their measures.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78F05-6614-4F34-978F-94240EC0D5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6643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Foldable: </a:t>
            </a:r>
          </a:p>
          <a:p>
            <a:endParaRPr lang="en-US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Has two lines of symmetry</a:t>
            </a:r>
            <a:r>
              <a:rPr lang="en-US" baseline="0" dirty="0" smtClean="0"/>
              <a:t>: two ends fold directly on top of itself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2</a:t>
            </a:r>
            <a:r>
              <a:rPr lang="en-US" baseline="30000" dirty="0" smtClean="0"/>
              <a:t>nd</a:t>
            </a:r>
            <a:r>
              <a:rPr lang="en-US" baseline="0" dirty="0" smtClean="0"/>
              <a:t> pic</a:t>
            </a:r>
            <a:endParaRPr lang="en-US" baseline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Cut </a:t>
            </a:r>
            <a:r>
              <a:rPr lang="en-US" baseline="0" dirty="0" smtClean="0"/>
              <a:t>one corner, place, then glue where it goes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baseline="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78F05-6614-4F34-978F-94240EC0D5D9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6643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78F05-6614-4F34-978F-94240EC0D5D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580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78F05-6614-4F34-978F-94240EC0D5D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5017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Foldable: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 the lines of symmetry and fold.  What are they called?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Measure angles and sides all around and label.  Discuss things you observed.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78F05-6614-4F34-978F-94240EC0D5D9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6643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78F05-6614-4F34-978F-94240EC0D5D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6005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78F05-6614-4F34-978F-94240EC0D5D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7408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Foldable:</a:t>
            </a:r>
            <a:r>
              <a:rPr lang="en-US" baseline="0" dirty="0" smtClean="0"/>
              <a:t> </a:t>
            </a:r>
          </a:p>
          <a:p>
            <a:endParaRPr lang="en-US" baseline="0" dirty="0" smtClean="0"/>
          </a:p>
          <a:p>
            <a:r>
              <a:rPr lang="en-US" baseline="0" dirty="0" smtClean="0"/>
              <a:t>-Find any lines of symmetry and fold and label them.</a:t>
            </a:r>
          </a:p>
          <a:p>
            <a:r>
              <a:rPr lang="en-US" baseline="0" dirty="0" smtClean="0"/>
              <a:t>-Draw or fold the diagonals.</a:t>
            </a:r>
          </a:p>
          <a:p>
            <a:r>
              <a:rPr lang="en-US" baseline="0" dirty="0" smtClean="0"/>
              <a:t>-Measure angles, sides, and diagonals and discuss what you observe.</a:t>
            </a:r>
          </a:p>
          <a:p>
            <a:r>
              <a:rPr lang="en-US" baseline="0" dirty="0" smtClean="0"/>
              <a:t>-Fold the long side onto itself as the teacher demonstrates.  Cut off the folded triangle and tape it on the other side to create a rectangle. Area of a rectangle is L*W.  How could you find the length and width of a trapezoid?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78F05-6614-4F34-978F-94240EC0D5D9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6643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Foldable:</a:t>
            </a:r>
            <a:r>
              <a:rPr lang="en-US" baseline="0" dirty="0" smtClean="0"/>
              <a:t>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-Fold and create as many diagonals as you can.  How many?  Are they all the same length? Do they all pass   	through the center?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What are the measures of the angles the long diagonals create in the center?  What is their total?  If this 	polygon had 8 sides, how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many triangles would there be in the center?  What would their angles 	measure?  What would they total?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-Using the 3 long diagonals, cut the hexagon into 6 triangles.  Can you use these triangles to create a rectangle?  	Once you figure this out, glue the triangles down on a sheet of paper.  Knowing that the area of a 	rectangle is L*W, could you find the area of this hexagon?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78F05-6614-4F34-978F-94240EC0D5D9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6643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78F05-6614-4F34-978F-94240EC0D5D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706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https://www.youtube.com/watch?v=YokKp3pwVFc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78F05-6614-4F34-978F-94240EC0D5D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23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78F05-6614-4F34-978F-94240EC0D5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234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78F05-6614-4F34-978F-94240EC0D5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393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Foldable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Draw </a:t>
            </a:r>
            <a:r>
              <a:rPr lang="en-US" baseline="0" dirty="0" smtClean="0"/>
              <a:t>a diagonal </a:t>
            </a:r>
            <a:r>
              <a:rPr lang="en-US" baseline="0" dirty="0" smtClean="0"/>
              <a:t>of </a:t>
            </a:r>
            <a:r>
              <a:rPr lang="en-US" baseline="0" dirty="0" smtClean="0"/>
              <a:t>the rectangle </a:t>
            </a:r>
            <a:r>
              <a:rPr lang="en-US" baseline="0" dirty="0" smtClean="0"/>
              <a:t>and </a:t>
            </a:r>
            <a:r>
              <a:rPr lang="en-US" baseline="0" dirty="0" smtClean="0"/>
              <a:t>fold along it.  Notice the lack of symmetry along the diagonal.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Draw </a:t>
            </a:r>
            <a:r>
              <a:rPr lang="en-US" baseline="0" dirty="0" smtClean="0"/>
              <a:t>the other diagonal of the rectangle and notice that it is also a diameter of the circle. Notice the right triangles that the diagonals form in the rectangle.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Measure </a:t>
            </a:r>
            <a:r>
              <a:rPr lang="en-US" baseline="0" dirty="0" smtClean="0"/>
              <a:t>any of the angles </a:t>
            </a:r>
            <a:r>
              <a:rPr lang="en-US" baseline="0" dirty="0" smtClean="0"/>
              <a:t>of the rectangle created by the diagonals (not 45 </a:t>
            </a:r>
            <a:r>
              <a:rPr lang="en-US" baseline="0" dirty="0" smtClean="0"/>
              <a:t>degrees) and label them.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The rectangle put </a:t>
            </a:r>
            <a:r>
              <a:rPr lang="en-US" baseline="0" dirty="0" smtClean="0"/>
              <a:t>in the circle helps </a:t>
            </a:r>
            <a:r>
              <a:rPr lang="en-US" baseline="0" dirty="0" smtClean="0"/>
              <a:t>one find the line(s) </a:t>
            </a:r>
            <a:r>
              <a:rPr lang="en-US" baseline="0" dirty="0" smtClean="0"/>
              <a:t>of </a:t>
            </a:r>
            <a:r>
              <a:rPr lang="en-US" baseline="0" dirty="0" smtClean="0"/>
              <a:t>symmetry.  Have students find them.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78F05-6614-4F34-978F-94240EC0D5D9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6643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78F05-6614-4F34-978F-94240EC0D5D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99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Measure</a:t>
            </a:r>
            <a:r>
              <a:rPr lang="en-US" baseline="0" dirty="0" smtClean="0"/>
              <a:t> the s and 2s to see if the diagonal is twice the size of s</a:t>
            </a:r>
          </a:p>
          <a:p>
            <a:r>
              <a:rPr lang="en-US" baseline="0" dirty="0" smtClean="0"/>
              <a:t>If s is fold on top of 2s it should be half it’s size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78F05-6614-4F34-978F-94240EC0D5D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690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1</a:t>
            </a:r>
            <a:r>
              <a:rPr lang="en-US" baseline="30000" dirty="0" smtClean="0"/>
              <a:t>st</a:t>
            </a:r>
            <a:r>
              <a:rPr lang="en-US" baseline="0" dirty="0" smtClean="0"/>
              <a:t> picture: </a:t>
            </a:r>
          </a:p>
          <a:p>
            <a:r>
              <a:rPr lang="en-US" baseline="0" dirty="0" smtClean="0"/>
              <a:t>- Look at how the parallelogram fits into a circle.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Parallelogram </a:t>
            </a:r>
            <a:r>
              <a:rPr lang="en-US" baseline="0" dirty="0" smtClean="0"/>
              <a:t>has only </a:t>
            </a:r>
            <a:r>
              <a:rPr lang="en-US" baseline="0" dirty="0" smtClean="0"/>
              <a:t>two corners </a:t>
            </a:r>
            <a:r>
              <a:rPr lang="en-US" baseline="0" dirty="0" smtClean="0"/>
              <a:t>that can touch </a:t>
            </a:r>
            <a:r>
              <a:rPr lang="en-US" baseline="0" dirty="0" smtClean="0"/>
              <a:t>the circle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No </a:t>
            </a:r>
            <a:r>
              <a:rPr lang="en-US" baseline="0" dirty="0" smtClean="0"/>
              <a:t>lines of symmetry: can’t fold and get anything to fold on top of itself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2</a:t>
            </a:r>
            <a:r>
              <a:rPr lang="en-US" baseline="30000" dirty="0" smtClean="0"/>
              <a:t>nd</a:t>
            </a:r>
            <a:r>
              <a:rPr lang="en-US" baseline="0" dirty="0" smtClean="0"/>
              <a:t> pic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Measure </a:t>
            </a:r>
            <a:r>
              <a:rPr lang="en-US" baseline="0" dirty="0" smtClean="0"/>
              <a:t>the consecutive angles and what do you find?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Fold an edge along itself as the teacher demonstrates. 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Cut </a:t>
            </a:r>
            <a:r>
              <a:rPr lang="en-US" baseline="0" dirty="0" smtClean="0"/>
              <a:t>along </a:t>
            </a:r>
            <a:r>
              <a:rPr lang="en-US" baseline="0" dirty="0" smtClean="0"/>
              <a:t>that fold </a:t>
            </a:r>
            <a:r>
              <a:rPr lang="en-US" baseline="0" dirty="0" smtClean="0"/>
              <a:t>and place on the other end of parallelogram to make a </a:t>
            </a:r>
            <a:r>
              <a:rPr lang="en-US" baseline="0" dirty="0" smtClean="0"/>
              <a:t>rectangle(glue or tape it there) This has much to do with how area is calculated for a parallelogram.</a:t>
            </a:r>
            <a:endParaRPr lang="en-US" baseline="0" dirty="0" smtClean="0"/>
          </a:p>
          <a:p>
            <a:pPr marL="0" indent="0">
              <a:buFontTx/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78F05-6614-4F34-978F-94240EC0D5D9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6643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78F05-6614-4F34-978F-94240EC0D5D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724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r>
              <a:rPr lang="en-US" baseline="0" dirty="0" smtClean="0"/>
              <a:t> foldable when talking about the area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78F05-6614-4F34-978F-94240EC0D5D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189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D04D-C7A3-4296-BD96-AB6C2286DDA1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75A6-A922-443A-B4A4-B1F350BB7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740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D04D-C7A3-4296-BD96-AB6C2286DDA1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75A6-A922-443A-B4A4-B1F350BB7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4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D04D-C7A3-4296-BD96-AB6C2286DDA1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75A6-A922-443A-B4A4-B1F350BB7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61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D04D-C7A3-4296-BD96-AB6C2286DDA1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75A6-A922-443A-B4A4-B1F350BB7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4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D04D-C7A3-4296-BD96-AB6C2286DDA1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75A6-A922-443A-B4A4-B1F350BB7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431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D04D-C7A3-4296-BD96-AB6C2286DDA1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75A6-A922-443A-B4A4-B1F350BB7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74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D04D-C7A3-4296-BD96-AB6C2286DDA1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75A6-A922-443A-B4A4-B1F350BB7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271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D04D-C7A3-4296-BD96-AB6C2286DDA1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75A6-A922-443A-B4A4-B1F350BB7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9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D04D-C7A3-4296-BD96-AB6C2286DDA1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75A6-A922-443A-B4A4-B1F350BB7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230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D04D-C7A3-4296-BD96-AB6C2286DDA1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75A6-A922-443A-B4A4-B1F350BB7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0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D04D-C7A3-4296-BD96-AB6C2286DDA1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75A6-A922-443A-B4A4-B1F350BB7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822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2D04D-C7A3-4296-BD96-AB6C2286DDA1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D75A6-A922-443A-B4A4-B1F350BB7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08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openref.com/common/constappletframe.html?applet=constperpextpoint&amp;wid=600&amp;ht=400" TargetMode="External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27.emf"/><Relationship Id="rId18" Type="http://schemas.openxmlformats.org/officeDocument/2006/relationships/hyperlink" Target="http://www.mathopenref.com/common/constappletframe.html?applet=constbisectangle&amp;wid=600&amp;ht=400" TargetMode="External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9.emf"/><Relationship Id="rId12" Type="http://schemas.openxmlformats.org/officeDocument/2006/relationships/oleObject" Target="../embeddings/oleObject17.bin"/><Relationship Id="rId17" Type="http://schemas.openxmlformats.org/officeDocument/2006/relationships/image" Target="../media/image29.e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9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26.emf"/><Relationship Id="rId5" Type="http://schemas.openxmlformats.org/officeDocument/2006/relationships/image" Target="../media/image24.emf"/><Relationship Id="rId15" Type="http://schemas.openxmlformats.org/officeDocument/2006/relationships/image" Target="../media/image28.e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25.emf"/><Relationship Id="rId14" Type="http://schemas.openxmlformats.org/officeDocument/2006/relationships/oleObject" Target="../embeddings/oleObject18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35.emf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32.emf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34.emf"/><Relationship Id="rId5" Type="http://schemas.openxmlformats.org/officeDocument/2006/relationships/image" Target="../media/image31.e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33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1.emf"/><Relationship Id="rId4" Type="http://schemas.openxmlformats.org/officeDocument/2006/relationships/oleObject" Target="../embeddings/oleObject2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e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8.e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40.emf"/><Relationship Id="rId4" Type="http://schemas.openxmlformats.org/officeDocument/2006/relationships/image" Target="../media/image37.emf"/><Relationship Id="rId9" Type="http://schemas.openxmlformats.org/officeDocument/2006/relationships/oleObject" Target="../embeddings/oleObject2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7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hyperlink" Target="http://www.mathopenref.com/common/constappletframe.html?applet=constbisectline&amp;wid=600&amp;ht=400" TargetMode="Externa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4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43.e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45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43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YokKp3pwVFc" TargetMode="External"/><Relationship Id="rId4" Type="http://schemas.openxmlformats.org/officeDocument/2006/relationships/image" Target="../media/image4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oleObject" Target="../embeddings/oleObject2.bin"/><Relationship Id="rId3" Type="http://schemas.openxmlformats.org/officeDocument/2006/relationships/notesSlide" Target="../notesSlides/notesSlide3.xml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11" Type="http://schemas.openxmlformats.org/officeDocument/2006/relationships/image" Target="../media/image7.png"/><Relationship Id="rId15" Type="http://schemas.openxmlformats.org/officeDocument/2006/relationships/oleObject" Target="../embeddings/oleObject3.bin"/><Relationship Id="rId10" Type="http://schemas.openxmlformats.org/officeDocument/2006/relationships/image" Target="../media/image6.png"/><Relationship Id="rId9" Type="http://schemas.openxmlformats.org/officeDocument/2006/relationships/image" Target="../media/image50.png"/><Relationship Id="rId1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0.png"/><Relationship Id="rId5" Type="http://schemas.openxmlformats.org/officeDocument/2006/relationships/image" Target="../media/image10.emf"/><Relationship Id="rId10" Type="http://schemas.openxmlformats.org/officeDocument/2006/relationships/image" Target="../media/image13.png"/><Relationship Id="rId4" Type="http://schemas.openxmlformats.org/officeDocument/2006/relationships/oleObject" Target="../embeddings/oleObject6.bin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9.emf"/><Relationship Id="rId5" Type="http://schemas.openxmlformats.org/officeDocument/2006/relationships/image" Target="../media/image16.e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6759" y="197827"/>
            <a:ext cx="6221506" cy="637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63649" y="375144"/>
            <a:ext cx="48269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Foldable</a:t>
            </a:r>
          </a:p>
        </p:txBody>
      </p:sp>
    </p:spTree>
    <p:extLst>
      <p:ext uri="{BB962C8B-B14F-4D97-AF65-F5344CB8AC3E}">
        <p14:creationId xmlns:p14="http://schemas.microsoft.com/office/powerpoint/2010/main" val="374352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8419195"/>
              </p:ext>
            </p:extLst>
          </p:nvPr>
        </p:nvGraphicFramePr>
        <p:xfrm>
          <a:off x="5952803" y="456035"/>
          <a:ext cx="5048399" cy="276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0" name="CorelDRAW" r:id="rId4" imgW="5983994" imgH="2763478" progId="CorelDraw.Graphic.16">
                  <p:embed/>
                </p:oleObj>
              </mc:Choice>
              <mc:Fallback>
                <p:oleObj name="CorelDRAW" r:id="rId4" imgW="5983994" imgH="2763478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52803" y="456035"/>
                        <a:ext cx="5048399" cy="2763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896600" y="71038"/>
            <a:ext cx="342900" cy="523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1" dirty="0"/>
              <a:t>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07290" y="3089060"/>
            <a:ext cx="342900" cy="523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1" dirty="0"/>
              <a:t>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68859" y="79304"/>
            <a:ext cx="342900" cy="523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1" dirty="0"/>
              <a:t>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8341317"/>
              </p:ext>
            </p:extLst>
          </p:nvPr>
        </p:nvGraphicFramePr>
        <p:xfrm>
          <a:off x="5320840" y="1485214"/>
          <a:ext cx="3919241" cy="308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1" name="CorelDRAW" r:id="rId6" imgW="4421160" imgH="2934000" progId="CorelDraw.Graphic.16">
                  <p:embed/>
                </p:oleObj>
              </mc:Choice>
              <mc:Fallback>
                <p:oleObj name="CorelDRAW" r:id="rId6" imgW="4421160" imgH="2934000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320840" y="1485214"/>
                        <a:ext cx="3919241" cy="3089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7277608" y="456028"/>
            <a:ext cx="2853" cy="430150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14488" y="3081634"/>
            <a:ext cx="342900" cy="523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1" dirty="0"/>
              <a:t>A</a:t>
            </a:r>
          </a:p>
        </p:txBody>
      </p:sp>
      <p:sp>
        <p:nvSpPr>
          <p:cNvPr id="9" name="Rectangle 8"/>
          <p:cNvSpPr/>
          <p:nvPr/>
        </p:nvSpPr>
        <p:spPr>
          <a:xfrm>
            <a:off x="985113" y="309205"/>
            <a:ext cx="5143500" cy="25551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32" indent="-457232">
              <a:buFont typeface="Arial" panose="020B0604020202020204" pitchFamily="34" charset="0"/>
              <a:buChar char="•"/>
            </a:pPr>
            <a:r>
              <a:rPr lang="en-US" sz="3201" dirty="0"/>
              <a:t>How do you find area of a parallelogram?  </a:t>
            </a:r>
          </a:p>
          <a:p>
            <a:pPr marL="457232" indent="-457232">
              <a:buFont typeface="Arial" panose="020B0604020202020204" pitchFamily="34" charset="0"/>
              <a:buChar char="•"/>
            </a:pPr>
            <a:r>
              <a:rPr lang="en-US" sz="3201" dirty="0"/>
              <a:t>Construct a perpendicular from Point D to AB.  This is the ALTITUDE (height)</a:t>
            </a:r>
          </a:p>
        </p:txBody>
      </p:sp>
      <p:sp>
        <p:nvSpPr>
          <p:cNvPr id="10" name="Freeform 9"/>
          <p:cNvSpPr/>
          <p:nvPr/>
        </p:nvSpPr>
        <p:spPr>
          <a:xfrm>
            <a:off x="5984192" y="477079"/>
            <a:ext cx="1297057" cy="2716696"/>
          </a:xfrm>
          <a:custGeom>
            <a:avLst/>
            <a:gdLst>
              <a:gd name="connsiteX0" fmla="*/ 1497496 w 1524000"/>
              <a:gd name="connsiteY0" fmla="*/ 0 h 2716696"/>
              <a:gd name="connsiteX1" fmla="*/ 0 w 1524000"/>
              <a:gd name="connsiteY1" fmla="*/ 2703444 h 2716696"/>
              <a:gd name="connsiteX2" fmla="*/ 1524000 w 1524000"/>
              <a:gd name="connsiteY2" fmla="*/ 2716696 h 2716696"/>
              <a:gd name="connsiteX3" fmla="*/ 1497496 w 1524000"/>
              <a:gd name="connsiteY3" fmla="*/ 0 h 2716696"/>
              <a:gd name="connsiteX0" fmla="*/ 1510749 w 1537253"/>
              <a:gd name="connsiteY0" fmla="*/ 0 h 2716696"/>
              <a:gd name="connsiteX1" fmla="*/ 0 w 1537253"/>
              <a:gd name="connsiteY1" fmla="*/ 2676940 h 2716696"/>
              <a:gd name="connsiteX2" fmla="*/ 1537253 w 1537253"/>
              <a:gd name="connsiteY2" fmla="*/ 2716696 h 2716696"/>
              <a:gd name="connsiteX3" fmla="*/ 1510749 w 1537253"/>
              <a:gd name="connsiteY3" fmla="*/ 0 h 2716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7253" h="2716696">
                <a:moveTo>
                  <a:pt x="1510749" y="0"/>
                </a:moveTo>
                <a:lnTo>
                  <a:pt x="0" y="2676940"/>
                </a:lnTo>
                <a:lnTo>
                  <a:pt x="1537253" y="2716696"/>
                </a:lnTo>
                <a:lnTo>
                  <a:pt x="1510749" y="0"/>
                </a:lnTo>
                <a:close/>
              </a:path>
            </a:pathLst>
          </a:custGeom>
          <a:solidFill>
            <a:srgbClr val="00B0F0">
              <a:alpha val="4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277603" y="477079"/>
            <a:ext cx="3723592" cy="2716696"/>
          </a:xfrm>
          <a:prstGeom prst="rect">
            <a:avLst/>
          </a:prstGeom>
          <a:solidFill>
            <a:srgbClr val="FFFF00">
              <a:alpha val="4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hlinkClick r:id="rId8"/>
          </p:cNvPr>
          <p:cNvSpPr txBox="1"/>
          <p:nvPr/>
        </p:nvSpPr>
        <p:spPr>
          <a:xfrm>
            <a:off x="4185115" y="2418692"/>
            <a:ext cx="819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Help!</a:t>
            </a:r>
          </a:p>
        </p:txBody>
      </p:sp>
    </p:spTree>
    <p:extLst>
      <p:ext uri="{BB962C8B-B14F-4D97-AF65-F5344CB8AC3E}">
        <p14:creationId xmlns:p14="http://schemas.microsoft.com/office/powerpoint/2010/main" val="148745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2.59259E-6 L 0.3625 0.0067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25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394" y="3047161"/>
            <a:ext cx="4704302" cy="324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29034" y="126674"/>
            <a:ext cx="48269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prstClr val="black"/>
                </a:solidFill>
              </a:rPr>
              <a:t>Foldable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95" y="1204067"/>
            <a:ext cx="3695700" cy="36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880147" y="1223796"/>
            <a:ext cx="4245959" cy="308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747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77015" y="95612"/>
            <a:ext cx="6177529" cy="72437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71" indent="-285771">
              <a:buFont typeface="Arial" panose="020B0604020202020204" pitchFamily="34" charset="0"/>
              <a:buChar char="•"/>
            </a:pPr>
            <a:r>
              <a:rPr lang="en-US" sz="2801" dirty="0">
                <a:solidFill>
                  <a:srgbClr val="0070C0"/>
                </a:solidFill>
              </a:rPr>
              <a:t>Construct an angle bisector at angle A</a:t>
            </a:r>
          </a:p>
          <a:p>
            <a:pPr marL="285771" indent="-285771">
              <a:buFont typeface="Arial" panose="020B0604020202020204" pitchFamily="34" charset="0"/>
              <a:buChar char="•"/>
            </a:pPr>
            <a:r>
              <a:rPr lang="en-US" sz="2801" dirty="0">
                <a:solidFill>
                  <a:srgbClr val="FF0000"/>
                </a:solidFill>
              </a:rPr>
              <a:t>Draw a diagonal AC</a:t>
            </a:r>
          </a:p>
          <a:p>
            <a:pPr marL="285771" indent="-285771">
              <a:buFont typeface="Arial" panose="020B0604020202020204" pitchFamily="34" charset="0"/>
              <a:buChar char="•"/>
            </a:pPr>
            <a:r>
              <a:rPr lang="en-US" sz="2801" dirty="0"/>
              <a:t>Construct a perpendicular bisector on AC</a:t>
            </a:r>
          </a:p>
          <a:p>
            <a:pPr marL="285771" indent="-285771">
              <a:buFont typeface="Arial" panose="020B0604020202020204" pitchFamily="34" charset="0"/>
              <a:buChar char="•"/>
            </a:pPr>
            <a:endParaRPr lang="en-US" sz="2801" dirty="0"/>
          </a:p>
          <a:p>
            <a:pPr>
              <a:lnSpc>
                <a:spcPts val="2801"/>
              </a:lnSpc>
            </a:pPr>
            <a:r>
              <a:rPr lang="en-US" sz="2801" dirty="0"/>
              <a:t>Brainstorm with your group to find every property you can for a Rhombus:</a:t>
            </a:r>
          </a:p>
          <a:p>
            <a:pPr marL="457232" indent="-457232">
              <a:lnSpc>
                <a:spcPts val="3001"/>
              </a:lnSpc>
              <a:buFont typeface="Arial" panose="020B0604020202020204" pitchFamily="34" charset="0"/>
              <a:buChar char="•"/>
            </a:pPr>
            <a:r>
              <a:rPr lang="en-US" sz="2801" dirty="0">
                <a:solidFill>
                  <a:srgbClr val="00B050"/>
                </a:solidFill>
              </a:rPr>
              <a:t>The diagonals are perpendicular and bisect each other</a:t>
            </a:r>
          </a:p>
          <a:p>
            <a:pPr marL="457232" indent="-457232">
              <a:lnSpc>
                <a:spcPts val="3001"/>
              </a:lnSpc>
              <a:buFont typeface="Arial" panose="020B0604020202020204" pitchFamily="34" charset="0"/>
              <a:buChar char="•"/>
            </a:pPr>
            <a:r>
              <a:rPr lang="en-US" sz="2801" dirty="0">
                <a:solidFill>
                  <a:srgbClr val="7030A0"/>
                </a:solidFill>
              </a:rPr>
              <a:t>The diagonals bisect all the vertex angles</a:t>
            </a:r>
          </a:p>
          <a:p>
            <a:pPr marL="457232" indent="-457232">
              <a:lnSpc>
                <a:spcPts val="3001"/>
              </a:lnSpc>
              <a:buFont typeface="Arial" panose="020B0604020202020204" pitchFamily="34" charset="0"/>
              <a:buChar char="•"/>
            </a:pPr>
            <a:r>
              <a:rPr lang="en-US" sz="2801" dirty="0">
                <a:solidFill>
                  <a:schemeClr val="accent2"/>
                </a:solidFill>
              </a:rPr>
              <a:t>All sides are congruent </a:t>
            </a:r>
            <a:r>
              <a:rPr lang="en-US" sz="2801" dirty="0"/>
              <a:t>and </a:t>
            </a:r>
            <a:r>
              <a:rPr lang="en-US" sz="2801" dirty="0">
                <a:solidFill>
                  <a:srgbClr val="FF0000"/>
                </a:solidFill>
              </a:rPr>
              <a:t>opposite sides are parallel</a:t>
            </a:r>
          </a:p>
          <a:p>
            <a:pPr marL="457232" indent="-457232">
              <a:lnSpc>
                <a:spcPts val="3001"/>
              </a:lnSpc>
              <a:buFont typeface="Arial" panose="020B0604020202020204" pitchFamily="34" charset="0"/>
              <a:buChar char="•"/>
            </a:pPr>
            <a:r>
              <a:rPr lang="en-US" sz="2801" dirty="0">
                <a:solidFill>
                  <a:srgbClr val="7030A0"/>
                </a:solidFill>
              </a:rPr>
              <a:t>Opposite angles are congruent</a:t>
            </a:r>
          </a:p>
          <a:p>
            <a:pPr marL="457232" indent="-457232">
              <a:lnSpc>
                <a:spcPts val="3001"/>
              </a:lnSpc>
              <a:buFont typeface="Arial" panose="020B0604020202020204" pitchFamily="34" charset="0"/>
              <a:buChar char="•"/>
            </a:pPr>
            <a:r>
              <a:rPr lang="en-US" sz="2801" dirty="0"/>
              <a:t>Adjacent angles are supplementary</a:t>
            </a:r>
          </a:p>
          <a:p>
            <a:pPr marL="457232" indent="-457232">
              <a:lnSpc>
                <a:spcPts val="3001"/>
              </a:lnSpc>
              <a:buFont typeface="Arial" panose="020B0604020202020204" pitchFamily="34" charset="0"/>
              <a:buChar char="•"/>
            </a:pPr>
            <a:r>
              <a:rPr lang="en-US" sz="2801" dirty="0"/>
              <a:t>The triangles formed by the diagonals are right or isosceles.</a:t>
            </a:r>
          </a:p>
          <a:p>
            <a:endParaRPr lang="en-US" sz="2801" dirty="0"/>
          </a:p>
        </p:txBody>
      </p:sp>
      <p:sp>
        <p:nvSpPr>
          <p:cNvPr id="4" name="TextBox 3"/>
          <p:cNvSpPr txBox="1"/>
          <p:nvPr/>
        </p:nvSpPr>
        <p:spPr>
          <a:xfrm>
            <a:off x="10228737" y="3764169"/>
            <a:ext cx="342900" cy="523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1" dirty="0"/>
              <a:t>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14226" y="139602"/>
            <a:ext cx="342900" cy="523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1" dirty="0"/>
              <a:t>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885011" y="69400"/>
            <a:ext cx="342900" cy="523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1" dirty="0"/>
              <a:t>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74280" y="3764169"/>
            <a:ext cx="342900" cy="523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1" dirty="0"/>
              <a:t>A</a:t>
            </a:r>
          </a:p>
        </p:txBody>
      </p:sp>
      <p:sp>
        <p:nvSpPr>
          <p:cNvPr id="8" name="Freeform 7"/>
          <p:cNvSpPr/>
          <p:nvPr/>
        </p:nvSpPr>
        <p:spPr>
          <a:xfrm>
            <a:off x="7169433" y="596349"/>
            <a:ext cx="3857625" cy="3366052"/>
          </a:xfrm>
          <a:custGeom>
            <a:avLst/>
            <a:gdLst>
              <a:gd name="connsiteX0" fmla="*/ 0 w 4572000"/>
              <a:gd name="connsiteY0" fmla="*/ 3366052 h 3366052"/>
              <a:gd name="connsiteX1" fmla="*/ 3578087 w 4572000"/>
              <a:gd name="connsiteY1" fmla="*/ 3366052 h 3366052"/>
              <a:gd name="connsiteX2" fmla="*/ 4572000 w 4572000"/>
              <a:gd name="connsiteY2" fmla="*/ 0 h 3366052"/>
              <a:gd name="connsiteX3" fmla="*/ 1099930 w 4572000"/>
              <a:gd name="connsiteY3" fmla="*/ 13252 h 3366052"/>
              <a:gd name="connsiteX4" fmla="*/ 0 w 4572000"/>
              <a:gd name="connsiteY4" fmla="*/ 3366052 h 3366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2000" h="3366052">
                <a:moveTo>
                  <a:pt x="0" y="3366052"/>
                </a:moveTo>
                <a:lnTo>
                  <a:pt x="3578087" y="3366052"/>
                </a:lnTo>
                <a:lnTo>
                  <a:pt x="4572000" y="0"/>
                </a:lnTo>
                <a:lnTo>
                  <a:pt x="1099930" y="13252"/>
                </a:lnTo>
                <a:lnTo>
                  <a:pt x="0" y="336605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8" idx="0"/>
            <a:endCxn id="8" idx="2"/>
          </p:cNvCxnSpPr>
          <p:nvPr/>
        </p:nvCxnSpPr>
        <p:spPr>
          <a:xfrm flipV="1">
            <a:off x="7169433" y="596349"/>
            <a:ext cx="3857625" cy="3366052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1"/>
            <a:endCxn id="8" idx="3"/>
          </p:cNvCxnSpPr>
          <p:nvPr/>
        </p:nvCxnSpPr>
        <p:spPr>
          <a:xfrm flipH="1" flipV="1">
            <a:off x="8097495" y="609602"/>
            <a:ext cx="2090944" cy="33528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0893126"/>
              </p:ext>
            </p:extLst>
          </p:nvPr>
        </p:nvGraphicFramePr>
        <p:xfrm>
          <a:off x="7507470" y="163902"/>
          <a:ext cx="3271003" cy="4297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36" name="CorelDRAW" r:id="rId4" imgW="2310614" imgH="2562973" progId="CorelDraw.Graphic.16">
                  <p:embed/>
                </p:oleObj>
              </mc:Choice>
              <mc:Fallback>
                <p:oleObj name="CorelDRAW" r:id="rId4" imgW="2310614" imgH="2562973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07470" y="163902"/>
                        <a:ext cx="3271003" cy="42974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061535"/>
              </p:ext>
            </p:extLst>
          </p:nvPr>
        </p:nvGraphicFramePr>
        <p:xfrm>
          <a:off x="9660424" y="3426387"/>
          <a:ext cx="652313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37" name="CorelDRAW" r:id="rId6" imgW="773104" imgH="548830" progId="CorelDraw.Graphic.16">
                  <p:embed/>
                </p:oleObj>
              </mc:Choice>
              <mc:Fallback>
                <p:oleObj name="CorelDRAW" r:id="rId6" imgW="773104" imgH="548830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660424" y="3426387"/>
                        <a:ext cx="652313" cy="549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2"/>
          <p:cNvGrpSpPr/>
          <p:nvPr/>
        </p:nvGrpSpPr>
        <p:grpSpPr>
          <a:xfrm rot="6600000">
            <a:off x="7492454" y="2161967"/>
            <a:ext cx="284924" cy="234814"/>
            <a:chOff x="9794509" y="5893904"/>
            <a:chExt cx="284924" cy="278296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9794509" y="5893904"/>
              <a:ext cx="0" cy="278296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9893901" y="5893904"/>
              <a:ext cx="0" cy="278296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9980041" y="5893904"/>
              <a:ext cx="0" cy="278296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0079433" y="5893904"/>
              <a:ext cx="0" cy="278296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 rot="6600000">
            <a:off x="10448535" y="2224544"/>
            <a:ext cx="284924" cy="234814"/>
            <a:chOff x="9794509" y="5893904"/>
            <a:chExt cx="284924" cy="278296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794509" y="5893904"/>
              <a:ext cx="0" cy="278296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9893901" y="5893904"/>
              <a:ext cx="0" cy="278296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9980041" y="5893904"/>
              <a:ext cx="0" cy="278296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0079433" y="5893904"/>
              <a:ext cx="0" cy="278296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 rot="10800000">
            <a:off x="9445686" y="459253"/>
            <a:ext cx="240404" cy="278296"/>
            <a:chOff x="9794509" y="5893904"/>
            <a:chExt cx="284924" cy="278296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9794509" y="5893904"/>
              <a:ext cx="0" cy="278296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9893901" y="5893904"/>
              <a:ext cx="0" cy="278296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9980041" y="5893904"/>
              <a:ext cx="0" cy="278296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0079433" y="5893904"/>
              <a:ext cx="0" cy="278296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 rot="10800000">
            <a:off x="8688097" y="3821203"/>
            <a:ext cx="240404" cy="278296"/>
            <a:chOff x="9794509" y="5893904"/>
            <a:chExt cx="284924" cy="278296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9794509" y="5893904"/>
              <a:ext cx="0" cy="278296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9893901" y="5893904"/>
              <a:ext cx="0" cy="278296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9980041" y="5893904"/>
              <a:ext cx="0" cy="278296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10079433" y="5893904"/>
              <a:ext cx="0" cy="278296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6072128"/>
              </p:ext>
            </p:extLst>
          </p:nvPr>
        </p:nvGraphicFramePr>
        <p:xfrm>
          <a:off x="7956134" y="583097"/>
          <a:ext cx="63758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38" name="CorelDRAW" r:id="rId8" imgW="754949" imgH="565507" progId="CorelDraw.Graphic.16">
                  <p:embed/>
                </p:oleObj>
              </mc:Choice>
              <mc:Fallback>
                <p:oleObj name="CorelDRAW" r:id="rId8" imgW="754949" imgH="565507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956134" y="583097"/>
                        <a:ext cx="637580" cy="56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" name="Group 39"/>
          <p:cNvGrpSpPr/>
          <p:nvPr/>
        </p:nvGrpSpPr>
        <p:grpSpPr>
          <a:xfrm rot="3000000">
            <a:off x="8663256" y="1465813"/>
            <a:ext cx="99391" cy="234814"/>
            <a:chOff x="9024730" y="5208104"/>
            <a:chExt cx="99391" cy="278296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9024730" y="5208104"/>
              <a:ext cx="0" cy="278296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9124121" y="5208104"/>
              <a:ext cx="0" cy="278296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Straight Connector 42"/>
          <p:cNvCxnSpPr/>
          <p:nvPr/>
        </p:nvCxnSpPr>
        <p:spPr>
          <a:xfrm>
            <a:off x="8184574" y="2909249"/>
            <a:ext cx="106224" cy="24613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9880352" y="1410617"/>
            <a:ext cx="106224" cy="24613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 rot="3000000">
            <a:off x="9479859" y="2783258"/>
            <a:ext cx="99391" cy="234814"/>
            <a:chOff x="9024730" y="5208104"/>
            <a:chExt cx="99391" cy="278296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9024730" y="5208104"/>
              <a:ext cx="0" cy="278296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9124121" y="5208104"/>
              <a:ext cx="0" cy="278296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Freeform 48"/>
          <p:cNvSpPr/>
          <p:nvPr/>
        </p:nvSpPr>
        <p:spPr>
          <a:xfrm>
            <a:off x="8970317" y="1810880"/>
            <a:ext cx="378199" cy="268941"/>
          </a:xfrm>
          <a:custGeom>
            <a:avLst/>
            <a:gdLst>
              <a:gd name="connsiteX0" fmla="*/ 0 w 448236"/>
              <a:gd name="connsiteY0" fmla="*/ 179294 h 268941"/>
              <a:gd name="connsiteX1" fmla="*/ 251012 w 448236"/>
              <a:gd name="connsiteY1" fmla="*/ 0 h 268941"/>
              <a:gd name="connsiteX2" fmla="*/ 448236 w 448236"/>
              <a:gd name="connsiteY2" fmla="*/ 268941 h 268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8236" h="268941">
                <a:moveTo>
                  <a:pt x="0" y="179294"/>
                </a:moveTo>
                <a:lnTo>
                  <a:pt x="251012" y="0"/>
                </a:lnTo>
                <a:lnTo>
                  <a:pt x="448236" y="268941"/>
                </a:ln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7069792"/>
              </p:ext>
            </p:extLst>
          </p:nvPr>
        </p:nvGraphicFramePr>
        <p:xfrm>
          <a:off x="7830087" y="568908"/>
          <a:ext cx="1035642" cy="94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39" name="CorelDRAW" r:id="rId10" imgW="652070" imgH="505242" progId="CorelDraw.Graphic.16">
                  <p:embed/>
                </p:oleObj>
              </mc:Choice>
              <mc:Fallback>
                <p:oleObj name="CorelDRAW" r:id="rId10" imgW="652070" imgH="505242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830087" y="568908"/>
                        <a:ext cx="1035642" cy="949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6834223"/>
              </p:ext>
            </p:extLst>
          </p:nvPr>
        </p:nvGraphicFramePr>
        <p:xfrm>
          <a:off x="7449262" y="2573347"/>
          <a:ext cx="849213" cy="170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40" name="CorelDRAW" r:id="rId12" imgW="1007229" imgH="1709786" progId="CorelDraw.Graphic.16">
                  <p:embed/>
                </p:oleObj>
              </mc:Choice>
              <mc:Fallback>
                <p:oleObj name="CorelDRAW" r:id="rId12" imgW="1007229" imgH="1709786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449262" y="2573347"/>
                        <a:ext cx="849213" cy="1709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3885530"/>
              </p:ext>
            </p:extLst>
          </p:nvPr>
        </p:nvGraphicFramePr>
        <p:xfrm>
          <a:off x="8060579" y="2787936"/>
          <a:ext cx="743397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41" name="CorelDRAW" r:id="rId14" imgW="881657" imgH="380163" progId="CorelDraw.Graphic.16">
                  <p:embed/>
                </p:oleObj>
              </mc:Choice>
              <mc:Fallback>
                <p:oleObj name="CorelDRAW" r:id="rId14" imgW="881657" imgH="380163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060579" y="2787936"/>
                        <a:ext cx="743397" cy="379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5510772"/>
              </p:ext>
            </p:extLst>
          </p:nvPr>
        </p:nvGraphicFramePr>
        <p:xfrm>
          <a:off x="8260507" y="2431095"/>
          <a:ext cx="231723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42" name="CorelDRAW" r:id="rId16" imgW="274974" imgH="878961" progId="CorelDraw.Graphic.16">
                  <p:embed/>
                </p:oleObj>
              </mc:Choice>
              <mc:Fallback>
                <p:oleObj name="CorelDRAW" r:id="rId16" imgW="274974" imgH="878961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8260507" y="2431095"/>
                        <a:ext cx="231723" cy="879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Freeform 53"/>
          <p:cNvSpPr/>
          <p:nvPr/>
        </p:nvSpPr>
        <p:spPr>
          <a:xfrm>
            <a:off x="7169435" y="2266124"/>
            <a:ext cx="3019011" cy="1709530"/>
          </a:xfrm>
          <a:custGeom>
            <a:avLst/>
            <a:gdLst>
              <a:gd name="connsiteX0" fmla="*/ 0 w 3578087"/>
              <a:gd name="connsiteY0" fmla="*/ 1709530 h 1709530"/>
              <a:gd name="connsiteX1" fmla="*/ 2319130 w 3578087"/>
              <a:gd name="connsiteY1" fmla="*/ 0 h 1709530"/>
              <a:gd name="connsiteX2" fmla="*/ 3578087 w 3578087"/>
              <a:gd name="connsiteY2" fmla="*/ 1696278 h 1709530"/>
              <a:gd name="connsiteX3" fmla="*/ 0 w 3578087"/>
              <a:gd name="connsiteY3" fmla="*/ 1709530 h 1709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8087" h="1709530">
                <a:moveTo>
                  <a:pt x="0" y="1709530"/>
                </a:moveTo>
                <a:lnTo>
                  <a:pt x="2319130" y="0"/>
                </a:lnTo>
                <a:lnTo>
                  <a:pt x="3578087" y="1696278"/>
                </a:lnTo>
                <a:lnTo>
                  <a:pt x="0" y="1709530"/>
                </a:lnTo>
                <a:close/>
              </a:path>
            </a:pathLst>
          </a:custGeom>
          <a:solidFill>
            <a:srgbClr val="5B9BD5">
              <a:alpha val="4902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8131045" y="609601"/>
            <a:ext cx="2896013" cy="3339548"/>
          </a:xfrm>
          <a:custGeom>
            <a:avLst/>
            <a:gdLst>
              <a:gd name="connsiteX0" fmla="*/ 0 w 3432313"/>
              <a:gd name="connsiteY0" fmla="*/ 13252 h 3339548"/>
              <a:gd name="connsiteX1" fmla="*/ 3432313 w 3432313"/>
              <a:gd name="connsiteY1" fmla="*/ 0 h 3339548"/>
              <a:gd name="connsiteX2" fmla="*/ 2451652 w 3432313"/>
              <a:gd name="connsiteY2" fmla="*/ 3339548 h 3339548"/>
              <a:gd name="connsiteX3" fmla="*/ 0 w 3432313"/>
              <a:gd name="connsiteY3" fmla="*/ 13252 h 3339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2313" h="3339548">
                <a:moveTo>
                  <a:pt x="0" y="13252"/>
                </a:moveTo>
                <a:lnTo>
                  <a:pt x="3432313" y="0"/>
                </a:lnTo>
                <a:lnTo>
                  <a:pt x="2451652" y="3339548"/>
                </a:lnTo>
                <a:lnTo>
                  <a:pt x="0" y="13252"/>
                </a:lnTo>
                <a:close/>
              </a:path>
            </a:pathLst>
          </a:custGeom>
          <a:solidFill>
            <a:srgbClr val="FFC000">
              <a:alpha val="4902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7169435" y="596349"/>
            <a:ext cx="3879989" cy="3352800"/>
          </a:xfrm>
          <a:custGeom>
            <a:avLst/>
            <a:gdLst>
              <a:gd name="connsiteX0" fmla="*/ 0 w 4598504"/>
              <a:gd name="connsiteY0" fmla="*/ 3352800 h 3352800"/>
              <a:gd name="connsiteX1" fmla="*/ 4598504 w 4598504"/>
              <a:gd name="connsiteY1" fmla="*/ 0 h 3352800"/>
              <a:gd name="connsiteX2" fmla="*/ 1113182 w 4598504"/>
              <a:gd name="connsiteY2" fmla="*/ 13252 h 3352800"/>
              <a:gd name="connsiteX3" fmla="*/ 0 w 4598504"/>
              <a:gd name="connsiteY3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98504" h="3352800">
                <a:moveTo>
                  <a:pt x="0" y="3352800"/>
                </a:moveTo>
                <a:lnTo>
                  <a:pt x="4598504" y="0"/>
                </a:lnTo>
                <a:lnTo>
                  <a:pt x="1113182" y="13252"/>
                </a:lnTo>
                <a:lnTo>
                  <a:pt x="0" y="3352800"/>
                </a:lnTo>
                <a:close/>
              </a:path>
            </a:pathLst>
          </a:custGeom>
          <a:solidFill>
            <a:srgbClr val="70AD47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9202166" y="3775963"/>
            <a:ext cx="317686" cy="430305"/>
          </a:xfrm>
          <a:custGeom>
            <a:avLst/>
            <a:gdLst>
              <a:gd name="connsiteX0" fmla="*/ 17930 w 376518"/>
              <a:gd name="connsiteY0" fmla="*/ 430305 h 430305"/>
              <a:gd name="connsiteX1" fmla="*/ 376518 w 376518"/>
              <a:gd name="connsiteY1" fmla="*/ 179294 h 430305"/>
              <a:gd name="connsiteX2" fmla="*/ 0 w 376518"/>
              <a:gd name="connsiteY2" fmla="*/ 0 h 430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6518" h="430305">
                <a:moveTo>
                  <a:pt x="17930" y="430305"/>
                </a:moveTo>
                <a:lnTo>
                  <a:pt x="376518" y="179294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9970598" y="418883"/>
            <a:ext cx="317686" cy="430305"/>
          </a:xfrm>
          <a:custGeom>
            <a:avLst/>
            <a:gdLst>
              <a:gd name="connsiteX0" fmla="*/ 17930 w 376518"/>
              <a:gd name="connsiteY0" fmla="*/ 430305 h 430305"/>
              <a:gd name="connsiteX1" fmla="*/ 376518 w 376518"/>
              <a:gd name="connsiteY1" fmla="*/ 179294 h 430305"/>
              <a:gd name="connsiteX2" fmla="*/ 0 w 376518"/>
              <a:gd name="connsiteY2" fmla="*/ 0 h 430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6518" h="430305">
                <a:moveTo>
                  <a:pt x="17930" y="430305"/>
                </a:moveTo>
                <a:lnTo>
                  <a:pt x="376518" y="179294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 rot="17780264">
            <a:off x="7165873" y="2850503"/>
            <a:ext cx="532114" cy="332769"/>
            <a:chOff x="10542494" y="5683624"/>
            <a:chExt cx="564777" cy="430305"/>
          </a:xfrm>
        </p:grpSpPr>
        <p:sp>
          <p:nvSpPr>
            <p:cNvPr id="60" name="Freeform 59"/>
            <p:cNvSpPr/>
            <p:nvPr/>
          </p:nvSpPr>
          <p:spPr>
            <a:xfrm>
              <a:off x="10542494" y="5683624"/>
              <a:ext cx="376518" cy="430305"/>
            </a:xfrm>
            <a:custGeom>
              <a:avLst/>
              <a:gdLst>
                <a:gd name="connsiteX0" fmla="*/ 17930 w 376518"/>
                <a:gd name="connsiteY0" fmla="*/ 430305 h 430305"/>
                <a:gd name="connsiteX1" fmla="*/ 376518 w 376518"/>
                <a:gd name="connsiteY1" fmla="*/ 179294 h 430305"/>
                <a:gd name="connsiteX2" fmla="*/ 0 w 376518"/>
                <a:gd name="connsiteY2" fmla="*/ 0 h 43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6518" h="430305">
                  <a:moveTo>
                    <a:pt x="17930" y="430305"/>
                  </a:moveTo>
                  <a:lnTo>
                    <a:pt x="376518" y="179294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10730753" y="5683624"/>
              <a:ext cx="376518" cy="430305"/>
            </a:xfrm>
            <a:custGeom>
              <a:avLst/>
              <a:gdLst>
                <a:gd name="connsiteX0" fmla="*/ 17930 w 376518"/>
                <a:gd name="connsiteY0" fmla="*/ 430305 h 430305"/>
                <a:gd name="connsiteX1" fmla="*/ 376518 w 376518"/>
                <a:gd name="connsiteY1" fmla="*/ 179294 h 430305"/>
                <a:gd name="connsiteX2" fmla="*/ 0 w 376518"/>
                <a:gd name="connsiteY2" fmla="*/ 0 h 43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6518" h="430305">
                  <a:moveTo>
                    <a:pt x="17930" y="430305"/>
                  </a:moveTo>
                  <a:lnTo>
                    <a:pt x="376518" y="179294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 rot="17780264">
            <a:off x="10156629" y="2884500"/>
            <a:ext cx="532114" cy="332769"/>
            <a:chOff x="10542494" y="5683624"/>
            <a:chExt cx="564777" cy="430305"/>
          </a:xfrm>
        </p:grpSpPr>
        <p:sp>
          <p:nvSpPr>
            <p:cNvPr id="63" name="Freeform 62"/>
            <p:cNvSpPr/>
            <p:nvPr/>
          </p:nvSpPr>
          <p:spPr>
            <a:xfrm>
              <a:off x="10542494" y="5683624"/>
              <a:ext cx="376518" cy="430305"/>
            </a:xfrm>
            <a:custGeom>
              <a:avLst/>
              <a:gdLst>
                <a:gd name="connsiteX0" fmla="*/ 17930 w 376518"/>
                <a:gd name="connsiteY0" fmla="*/ 430305 h 430305"/>
                <a:gd name="connsiteX1" fmla="*/ 376518 w 376518"/>
                <a:gd name="connsiteY1" fmla="*/ 179294 h 430305"/>
                <a:gd name="connsiteX2" fmla="*/ 0 w 376518"/>
                <a:gd name="connsiteY2" fmla="*/ 0 h 43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6518" h="430305">
                  <a:moveTo>
                    <a:pt x="17930" y="430305"/>
                  </a:moveTo>
                  <a:lnTo>
                    <a:pt x="376518" y="179294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10730753" y="5683624"/>
              <a:ext cx="376518" cy="430305"/>
            </a:xfrm>
            <a:custGeom>
              <a:avLst/>
              <a:gdLst>
                <a:gd name="connsiteX0" fmla="*/ 17930 w 376518"/>
                <a:gd name="connsiteY0" fmla="*/ 430305 h 430305"/>
                <a:gd name="connsiteX1" fmla="*/ 376518 w 376518"/>
                <a:gd name="connsiteY1" fmla="*/ 179294 h 430305"/>
                <a:gd name="connsiteX2" fmla="*/ 0 w 376518"/>
                <a:gd name="connsiteY2" fmla="*/ 0 h 43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6518" h="430305">
                  <a:moveTo>
                    <a:pt x="17930" y="430305"/>
                  </a:moveTo>
                  <a:lnTo>
                    <a:pt x="376518" y="179294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796039" y="201645"/>
            <a:ext cx="4632498" cy="4209896"/>
            <a:chOff x="6925674" y="201645"/>
            <a:chExt cx="5490368" cy="4209896"/>
          </a:xfrm>
        </p:grpSpPr>
        <p:sp>
          <p:nvSpPr>
            <p:cNvPr id="11" name="Arc 10"/>
            <p:cNvSpPr/>
            <p:nvPr/>
          </p:nvSpPr>
          <p:spPr>
            <a:xfrm rot="538585">
              <a:off x="6925674" y="3351367"/>
              <a:ext cx="1135088" cy="1060174"/>
            </a:xfrm>
            <a:prstGeom prst="arc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Arc 64"/>
            <p:cNvSpPr/>
            <p:nvPr/>
          </p:nvSpPr>
          <p:spPr>
            <a:xfrm rot="11403387">
              <a:off x="11280954" y="201645"/>
              <a:ext cx="1135088" cy="1060174"/>
            </a:xfrm>
            <a:prstGeom prst="arc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TextBox 65">
            <a:hlinkClick r:id="rId18"/>
          </p:cNvPr>
          <p:cNvSpPr txBox="1"/>
          <p:nvPr/>
        </p:nvSpPr>
        <p:spPr>
          <a:xfrm>
            <a:off x="6778346" y="240268"/>
            <a:ext cx="952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Help!</a:t>
            </a:r>
          </a:p>
        </p:txBody>
      </p:sp>
    </p:spTree>
    <p:extLst>
      <p:ext uri="{BB962C8B-B14F-4D97-AF65-F5344CB8AC3E}">
        <p14:creationId xmlns:p14="http://schemas.microsoft.com/office/powerpoint/2010/main" val="294123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9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8" grpId="0" animBg="1"/>
      <p:bldP spid="6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 rot="2170097">
            <a:off x="6379570" y="603037"/>
            <a:ext cx="4129615" cy="3337945"/>
          </a:xfrm>
          <a:custGeom>
            <a:avLst/>
            <a:gdLst>
              <a:gd name="connsiteX0" fmla="*/ 0 w 4572000"/>
              <a:gd name="connsiteY0" fmla="*/ 3366052 h 3366052"/>
              <a:gd name="connsiteX1" fmla="*/ 3578087 w 4572000"/>
              <a:gd name="connsiteY1" fmla="*/ 3366052 h 3366052"/>
              <a:gd name="connsiteX2" fmla="*/ 4572000 w 4572000"/>
              <a:gd name="connsiteY2" fmla="*/ 0 h 3366052"/>
              <a:gd name="connsiteX3" fmla="*/ 1099930 w 4572000"/>
              <a:gd name="connsiteY3" fmla="*/ 13252 h 3366052"/>
              <a:gd name="connsiteX4" fmla="*/ 0 w 4572000"/>
              <a:gd name="connsiteY4" fmla="*/ 3366052 h 3366052"/>
              <a:gd name="connsiteX0" fmla="*/ 0 w 4572000"/>
              <a:gd name="connsiteY0" fmla="*/ 3389567 h 3389567"/>
              <a:gd name="connsiteX1" fmla="*/ 3578087 w 4572000"/>
              <a:gd name="connsiteY1" fmla="*/ 3389567 h 3389567"/>
              <a:gd name="connsiteX2" fmla="*/ 4572000 w 4572000"/>
              <a:gd name="connsiteY2" fmla="*/ 23515 h 3389567"/>
              <a:gd name="connsiteX3" fmla="*/ 1007597 w 4572000"/>
              <a:gd name="connsiteY3" fmla="*/ 0 h 3389567"/>
              <a:gd name="connsiteX4" fmla="*/ 0 w 4572000"/>
              <a:gd name="connsiteY4" fmla="*/ 3389567 h 3389567"/>
              <a:gd name="connsiteX0" fmla="*/ 0 w 4572000"/>
              <a:gd name="connsiteY0" fmla="*/ 3389567 h 3553796"/>
              <a:gd name="connsiteX1" fmla="*/ 3747829 w 4572000"/>
              <a:gd name="connsiteY1" fmla="*/ 3553796 h 3553796"/>
              <a:gd name="connsiteX2" fmla="*/ 4572000 w 4572000"/>
              <a:gd name="connsiteY2" fmla="*/ 23515 h 3553796"/>
              <a:gd name="connsiteX3" fmla="*/ 1007597 w 4572000"/>
              <a:gd name="connsiteY3" fmla="*/ 0 h 3553796"/>
              <a:gd name="connsiteX4" fmla="*/ 0 w 4572000"/>
              <a:gd name="connsiteY4" fmla="*/ 3389567 h 3553796"/>
              <a:gd name="connsiteX0" fmla="*/ 0 w 4656871"/>
              <a:gd name="connsiteY0" fmla="*/ 3389567 h 3553796"/>
              <a:gd name="connsiteX1" fmla="*/ 3747829 w 4656871"/>
              <a:gd name="connsiteY1" fmla="*/ 3553796 h 3553796"/>
              <a:gd name="connsiteX2" fmla="*/ 4656871 w 4656871"/>
              <a:gd name="connsiteY2" fmla="*/ 105631 h 3553796"/>
              <a:gd name="connsiteX3" fmla="*/ 1007597 w 4656871"/>
              <a:gd name="connsiteY3" fmla="*/ 0 h 3553796"/>
              <a:gd name="connsiteX4" fmla="*/ 0 w 4656871"/>
              <a:gd name="connsiteY4" fmla="*/ 3389567 h 3553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56871" h="3553796">
                <a:moveTo>
                  <a:pt x="0" y="3389567"/>
                </a:moveTo>
                <a:lnTo>
                  <a:pt x="3747829" y="3553796"/>
                </a:lnTo>
                <a:lnTo>
                  <a:pt x="4656871" y="105631"/>
                </a:lnTo>
                <a:lnTo>
                  <a:pt x="1007597" y="0"/>
                </a:lnTo>
                <a:lnTo>
                  <a:pt x="0" y="3389567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16" idx="1"/>
            <a:endCxn id="6" idx="2"/>
          </p:cNvCxnSpPr>
          <p:nvPr/>
        </p:nvCxnSpPr>
        <p:spPr>
          <a:xfrm flipV="1">
            <a:off x="5921714" y="2223324"/>
            <a:ext cx="5115956" cy="52928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6" idx="1"/>
          </p:cNvCxnSpPr>
          <p:nvPr/>
        </p:nvCxnSpPr>
        <p:spPr>
          <a:xfrm flipH="1" flipV="1">
            <a:off x="8472074" y="462558"/>
            <a:ext cx="3462" cy="3899612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921719" y="191661"/>
            <a:ext cx="5100717" cy="41691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6" idx="1"/>
            <a:endCxn id="16" idx="0"/>
          </p:cNvCxnSpPr>
          <p:nvPr/>
        </p:nvCxnSpPr>
        <p:spPr>
          <a:xfrm flipH="1" flipV="1">
            <a:off x="8472078" y="191666"/>
            <a:ext cx="3463" cy="4170509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" idx="1"/>
            <a:endCxn id="6" idx="2"/>
          </p:cNvCxnSpPr>
          <p:nvPr/>
        </p:nvCxnSpPr>
        <p:spPr>
          <a:xfrm flipV="1">
            <a:off x="5921714" y="2223324"/>
            <a:ext cx="5115956" cy="52928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355041" y="530090"/>
            <a:ext cx="4528517" cy="954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1" dirty="0"/>
              <a:t>Let’s talk about area of a Rhombus.</a:t>
            </a:r>
          </a:p>
        </p:txBody>
      </p:sp>
    </p:spTree>
    <p:extLst>
      <p:ext uri="{BB962C8B-B14F-4D97-AF65-F5344CB8AC3E}">
        <p14:creationId xmlns:p14="http://schemas.microsoft.com/office/powerpoint/2010/main" val="1545954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3.7037E-7 L 0.00404 0.309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" y="1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4.44444E-6 L -0.23593 -0.0043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97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29034" y="126674"/>
            <a:ext cx="48269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prstClr val="black"/>
                </a:solidFill>
              </a:rPr>
              <a:t>Foldable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669" y="726838"/>
            <a:ext cx="4586288" cy="532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054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0858573"/>
              </p:ext>
            </p:extLst>
          </p:nvPr>
        </p:nvGraphicFramePr>
        <p:xfrm>
          <a:off x="7388926" y="248384"/>
          <a:ext cx="3320505" cy="458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0" name="CorelDRAW" r:id="rId4" imgW="3935116" imgH="4581665" progId="CorelDraw.Graphic.16">
                  <p:embed/>
                </p:oleObj>
              </mc:Choice>
              <mc:Fallback>
                <p:oleObj name="CorelDRAW" r:id="rId4" imgW="3935116" imgH="4581665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388926" y="248384"/>
                        <a:ext cx="3320505" cy="458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Straight Connector 3"/>
          <p:cNvCxnSpPr/>
          <p:nvPr/>
        </p:nvCxnSpPr>
        <p:spPr>
          <a:xfrm flipV="1">
            <a:off x="7411273" y="1854933"/>
            <a:ext cx="3298155" cy="13063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9016109" y="310288"/>
            <a:ext cx="23127" cy="4519612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960486" y="137033"/>
            <a:ext cx="6968761" cy="5695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71" indent="-285771">
              <a:buFont typeface="Arial" panose="020B0604020202020204" pitchFamily="34" charset="0"/>
              <a:buChar char="•"/>
            </a:pPr>
            <a:r>
              <a:rPr lang="en-US" sz="2801" dirty="0"/>
              <a:t>Draw a diagonal AC</a:t>
            </a:r>
          </a:p>
          <a:p>
            <a:pPr marL="285771" indent="-285771">
              <a:buFont typeface="Arial" panose="020B0604020202020204" pitchFamily="34" charset="0"/>
              <a:buChar char="•"/>
            </a:pPr>
            <a:r>
              <a:rPr lang="en-US" sz="2801" dirty="0"/>
              <a:t>Construct a perpendicular bisector on AC</a:t>
            </a:r>
          </a:p>
          <a:p>
            <a:pPr marL="285771" indent="-285771">
              <a:buFont typeface="Arial" panose="020B0604020202020204" pitchFamily="34" charset="0"/>
              <a:buChar char="•"/>
            </a:pPr>
            <a:r>
              <a:rPr lang="en-US" sz="2801" dirty="0"/>
              <a:t>This is diagonal DB</a:t>
            </a:r>
          </a:p>
          <a:p>
            <a:pPr marL="285771" indent="-285771">
              <a:buFont typeface="Arial" panose="020B0604020202020204" pitchFamily="34" charset="0"/>
              <a:buChar char="•"/>
            </a:pPr>
            <a:endParaRPr lang="en-US" sz="2801" dirty="0"/>
          </a:p>
          <a:p>
            <a:r>
              <a:rPr lang="en-US" sz="2801" dirty="0"/>
              <a:t>Brainstorm with your group to find every property you can for a Kite:</a:t>
            </a:r>
          </a:p>
          <a:p>
            <a:pPr marL="457232" indent="-457232">
              <a:buFont typeface="Arial" panose="020B0604020202020204" pitchFamily="34" charset="0"/>
              <a:buChar char="•"/>
            </a:pPr>
            <a:r>
              <a:rPr lang="en-US" sz="2801" dirty="0">
                <a:solidFill>
                  <a:schemeClr val="accent2"/>
                </a:solidFill>
              </a:rPr>
              <a:t>The diagonals are perpendicular</a:t>
            </a:r>
          </a:p>
          <a:p>
            <a:pPr marL="457232" indent="-457232">
              <a:buFont typeface="Arial" panose="020B0604020202020204" pitchFamily="34" charset="0"/>
              <a:buChar char="•"/>
            </a:pPr>
            <a:r>
              <a:rPr lang="en-US" sz="2801" dirty="0">
                <a:solidFill>
                  <a:srgbClr val="00B050"/>
                </a:solidFill>
              </a:rPr>
              <a:t>The long diagonal bisects the short one</a:t>
            </a:r>
          </a:p>
          <a:p>
            <a:pPr marL="457232" indent="-457232">
              <a:buFont typeface="Arial" panose="020B0604020202020204" pitchFamily="34" charset="0"/>
              <a:buChar char="•"/>
            </a:pPr>
            <a:r>
              <a:rPr lang="en-US" sz="2801" dirty="0">
                <a:solidFill>
                  <a:srgbClr val="FF0000"/>
                </a:solidFill>
              </a:rPr>
              <a:t>The long diagonal bisects </a:t>
            </a:r>
            <a:r>
              <a:rPr lang="en-US" sz="280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∠D and ∠B</a:t>
            </a:r>
            <a:endParaRPr lang="en-US" sz="2801" dirty="0">
              <a:solidFill>
                <a:srgbClr val="FF0000"/>
              </a:solidFill>
            </a:endParaRPr>
          </a:p>
          <a:p>
            <a:pPr marL="457232" indent="-457232">
              <a:buFont typeface="Arial" panose="020B0604020202020204" pitchFamily="34" charset="0"/>
              <a:buChar char="•"/>
            </a:pPr>
            <a:r>
              <a:rPr lang="en-US" sz="2801" dirty="0">
                <a:solidFill>
                  <a:srgbClr val="0070C0"/>
                </a:solidFill>
              </a:rPr>
              <a:t>AD </a:t>
            </a:r>
            <a:r>
              <a:rPr lang="en-US" sz="280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≅ DC  AB ≅ BC</a:t>
            </a:r>
            <a:endParaRPr lang="en-US" sz="2801" dirty="0">
              <a:solidFill>
                <a:srgbClr val="0070C0"/>
              </a:solidFill>
            </a:endParaRPr>
          </a:p>
          <a:p>
            <a:pPr marL="457232" indent="-457232">
              <a:buFont typeface="Arial" panose="020B0604020202020204" pitchFamily="34" charset="0"/>
              <a:buChar char="•"/>
            </a:pPr>
            <a:r>
              <a:rPr lang="en-US" sz="280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∠A ≅ ∠C</a:t>
            </a:r>
          </a:p>
          <a:p>
            <a:pPr marL="457232" indent="-457232">
              <a:buFont typeface="Arial" panose="020B0604020202020204" pitchFamily="34" charset="0"/>
              <a:buChar char="•"/>
            </a:pPr>
            <a:r>
              <a:rPr lang="en-US" sz="2801" dirty="0">
                <a:latin typeface="Cambria Math" panose="02040503050406030204" pitchFamily="18" charset="0"/>
                <a:ea typeface="Cambria Math" panose="02040503050406030204" pitchFamily="18" charset="0"/>
              </a:rPr>
              <a:t>The diagonals form right, isosceles, and scalene triangles</a:t>
            </a:r>
            <a:endParaRPr lang="en-US" sz="2801" dirty="0"/>
          </a:p>
        </p:txBody>
      </p:sp>
      <p:sp>
        <p:nvSpPr>
          <p:cNvPr id="13" name="TextBox 12"/>
          <p:cNvSpPr txBox="1"/>
          <p:nvPr/>
        </p:nvSpPr>
        <p:spPr>
          <a:xfrm>
            <a:off x="8888894" y="4760237"/>
            <a:ext cx="342900" cy="523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1" dirty="0"/>
              <a:t>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717443" y="-61339"/>
            <a:ext cx="342900" cy="523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1" dirty="0"/>
              <a:t>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068366" y="1606378"/>
            <a:ext cx="342900" cy="523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1" dirty="0"/>
              <a:t>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709421" y="1606378"/>
            <a:ext cx="342900" cy="523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1" dirty="0"/>
              <a:t>C</a:t>
            </a: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9567124"/>
              </p:ext>
            </p:extLst>
          </p:nvPr>
        </p:nvGraphicFramePr>
        <p:xfrm>
          <a:off x="8708955" y="523794"/>
          <a:ext cx="340221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1" name="CorelDRAW" r:id="rId6" imgW="403951" imgH="228174" progId="CorelDraw.Graphic.16">
                  <p:embed/>
                </p:oleObj>
              </mc:Choice>
              <mc:Fallback>
                <p:oleObj name="CorelDRAW" r:id="rId6" imgW="403951" imgH="228174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708955" y="523794"/>
                        <a:ext cx="340221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8714762"/>
              </p:ext>
            </p:extLst>
          </p:nvPr>
        </p:nvGraphicFramePr>
        <p:xfrm>
          <a:off x="9071616" y="557139"/>
          <a:ext cx="353616" cy="195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2" name="CorelDRAW" r:id="rId8" imgW="419080" imgH="195198" progId="CorelDraw.Graphic.16">
                  <p:embed/>
                </p:oleObj>
              </mc:Choice>
              <mc:Fallback>
                <p:oleObj name="CorelDRAW" r:id="rId8" imgW="419080" imgH="195198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071616" y="557139"/>
                        <a:ext cx="353616" cy="195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194052"/>
              </p:ext>
            </p:extLst>
          </p:nvPr>
        </p:nvGraphicFramePr>
        <p:xfrm>
          <a:off x="8690973" y="4005565"/>
          <a:ext cx="348258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3" name="CorelDRAW" r:id="rId10" imgW="413407" imgH="359317" progId="CorelDraw.Graphic.16">
                  <p:embed/>
                </p:oleObj>
              </mc:Choice>
              <mc:Fallback>
                <p:oleObj name="CorelDRAW" r:id="rId10" imgW="413407" imgH="359317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690973" y="4005565"/>
                        <a:ext cx="348258" cy="358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9557711"/>
              </p:ext>
            </p:extLst>
          </p:nvPr>
        </p:nvGraphicFramePr>
        <p:xfrm>
          <a:off x="9012872" y="4055175"/>
          <a:ext cx="346919" cy="364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4" name="CorelDRAW" r:id="rId12" imgW="410759" imgH="356284" progId="CorelDraw.Graphic.16">
                  <p:embed/>
                </p:oleObj>
              </mc:Choice>
              <mc:Fallback>
                <p:oleObj name="CorelDRAW" r:id="rId12" imgW="410759" imgH="356284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9012872" y="4055175"/>
                        <a:ext cx="346919" cy="3648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Straight Connector 32"/>
          <p:cNvCxnSpPr/>
          <p:nvPr/>
        </p:nvCxnSpPr>
        <p:spPr>
          <a:xfrm flipV="1">
            <a:off x="8024571" y="3106976"/>
            <a:ext cx="270818" cy="21350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9843983" y="3119137"/>
            <a:ext cx="256938" cy="20134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 rot="748117">
            <a:off x="8004583" y="855160"/>
            <a:ext cx="424079" cy="393001"/>
            <a:chOff x="8358017" y="855150"/>
            <a:chExt cx="502611" cy="393001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8358017" y="1046806"/>
              <a:ext cx="304519" cy="201345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8457063" y="950978"/>
              <a:ext cx="304519" cy="201345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8556109" y="855150"/>
              <a:ext cx="304519" cy="201345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 rot="5400000">
            <a:off x="9587141" y="877899"/>
            <a:ext cx="502611" cy="331595"/>
            <a:chOff x="8358017" y="855150"/>
            <a:chExt cx="502611" cy="393001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8358017" y="1046806"/>
              <a:ext cx="304519" cy="201345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8457063" y="950978"/>
              <a:ext cx="304519" cy="201345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8556109" y="855150"/>
              <a:ext cx="304519" cy="201345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Freeform 2"/>
          <p:cNvSpPr/>
          <p:nvPr/>
        </p:nvSpPr>
        <p:spPr>
          <a:xfrm>
            <a:off x="9025561" y="1610236"/>
            <a:ext cx="268772" cy="258331"/>
          </a:xfrm>
          <a:custGeom>
            <a:avLst/>
            <a:gdLst>
              <a:gd name="connsiteX0" fmla="*/ 0 w 318545"/>
              <a:gd name="connsiteY0" fmla="*/ 0 h 251792"/>
              <a:gd name="connsiteX1" fmla="*/ 0 w 318545"/>
              <a:gd name="connsiteY1" fmla="*/ 0 h 251792"/>
              <a:gd name="connsiteX2" fmla="*/ 278295 w 318545"/>
              <a:gd name="connsiteY2" fmla="*/ 0 h 251792"/>
              <a:gd name="connsiteX3" fmla="*/ 291547 w 318545"/>
              <a:gd name="connsiteY3" fmla="*/ 0 h 251792"/>
              <a:gd name="connsiteX4" fmla="*/ 304800 w 318545"/>
              <a:gd name="connsiteY4" fmla="*/ 198783 h 251792"/>
              <a:gd name="connsiteX5" fmla="*/ 318052 w 318545"/>
              <a:gd name="connsiteY5" fmla="*/ 238539 h 251792"/>
              <a:gd name="connsiteX6" fmla="*/ 291547 w 318545"/>
              <a:gd name="connsiteY6" fmla="*/ 251792 h 251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8545" h="251792">
                <a:moveTo>
                  <a:pt x="0" y="0"/>
                </a:moveTo>
                <a:lnTo>
                  <a:pt x="0" y="0"/>
                </a:lnTo>
                <a:lnTo>
                  <a:pt x="278295" y="0"/>
                </a:lnTo>
                <a:lnTo>
                  <a:pt x="291547" y="0"/>
                </a:lnTo>
                <a:cubicBezTo>
                  <a:pt x="295965" y="66261"/>
                  <a:pt x="297466" y="132781"/>
                  <a:pt x="304800" y="198783"/>
                </a:cubicBezTo>
                <a:cubicBezTo>
                  <a:pt x="306343" y="212666"/>
                  <a:pt x="321440" y="224987"/>
                  <a:pt x="318052" y="238539"/>
                </a:cubicBezTo>
                <a:cubicBezTo>
                  <a:pt x="315656" y="248122"/>
                  <a:pt x="300382" y="247374"/>
                  <a:pt x="291547" y="251792"/>
                </a:cubicBezTo>
              </a:path>
            </a:pathLst>
          </a:cu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7426603" y="1881818"/>
            <a:ext cx="1621320" cy="2875721"/>
          </a:xfrm>
          <a:custGeom>
            <a:avLst/>
            <a:gdLst>
              <a:gd name="connsiteX0" fmla="*/ 0 w 1921565"/>
              <a:gd name="connsiteY0" fmla="*/ 0 h 2875721"/>
              <a:gd name="connsiteX1" fmla="*/ 1908313 w 1921565"/>
              <a:gd name="connsiteY1" fmla="*/ 0 h 2875721"/>
              <a:gd name="connsiteX2" fmla="*/ 1921565 w 1921565"/>
              <a:gd name="connsiteY2" fmla="*/ 2875721 h 2875721"/>
              <a:gd name="connsiteX3" fmla="*/ 0 w 1921565"/>
              <a:gd name="connsiteY3" fmla="*/ 0 h 2875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1565" h="2875721">
                <a:moveTo>
                  <a:pt x="0" y="0"/>
                </a:moveTo>
                <a:lnTo>
                  <a:pt x="1908313" y="0"/>
                </a:lnTo>
                <a:cubicBezTo>
                  <a:pt x="1912730" y="958574"/>
                  <a:pt x="1917148" y="1917147"/>
                  <a:pt x="1921565" y="2875721"/>
                </a:cubicBezTo>
                <a:lnTo>
                  <a:pt x="0" y="0"/>
                </a:lnTo>
                <a:close/>
              </a:path>
            </a:pathLst>
          </a:custGeom>
          <a:solidFill>
            <a:srgbClr val="5B9BD5">
              <a:alpha val="4313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7437786" y="331312"/>
            <a:ext cx="1598958" cy="1537253"/>
          </a:xfrm>
          <a:custGeom>
            <a:avLst/>
            <a:gdLst>
              <a:gd name="connsiteX0" fmla="*/ 0 w 1895061"/>
              <a:gd name="connsiteY0" fmla="*/ 1537253 h 1537253"/>
              <a:gd name="connsiteX1" fmla="*/ 1895061 w 1895061"/>
              <a:gd name="connsiteY1" fmla="*/ 1537253 h 1537253"/>
              <a:gd name="connsiteX2" fmla="*/ 1895061 w 1895061"/>
              <a:gd name="connsiteY2" fmla="*/ 0 h 1537253"/>
              <a:gd name="connsiteX3" fmla="*/ 0 w 1895061"/>
              <a:gd name="connsiteY3" fmla="*/ 1537253 h 1537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95061" h="1537253">
                <a:moveTo>
                  <a:pt x="0" y="1537253"/>
                </a:moveTo>
                <a:lnTo>
                  <a:pt x="1895061" y="1537253"/>
                </a:lnTo>
                <a:lnTo>
                  <a:pt x="1895061" y="0"/>
                </a:lnTo>
                <a:lnTo>
                  <a:pt x="0" y="1537253"/>
                </a:lnTo>
                <a:close/>
              </a:path>
            </a:pathLst>
          </a:custGeom>
          <a:solidFill>
            <a:srgbClr val="ED7D31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7415429" y="304800"/>
            <a:ext cx="3287367" cy="1550504"/>
          </a:xfrm>
          <a:custGeom>
            <a:avLst/>
            <a:gdLst>
              <a:gd name="connsiteX0" fmla="*/ 0 w 3896139"/>
              <a:gd name="connsiteY0" fmla="*/ 1537252 h 1550504"/>
              <a:gd name="connsiteX1" fmla="*/ 1934817 w 3896139"/>
              <a:gd name="connsiteY1" fmla="*/ 0 h 1550504"/>
              <a:gd name="connsiteX2" fmla="*/ 3896139 w 3896139"/>
              <a:gd name="connsiteY2" fmla="*/ 1550504 h 1550504"/>
              <a:gd name="connsiteX3" fmla="*/ 0 w 3896139"/>
              <a:gd name="connsiteY3" fmla="*/ 1537252 h 1550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6139" h="1550504">
                <a:moveTo>
                  <a:pt x="0" y="1537252"/>
                </a:moveTo>
                <a:lnTo>
                  <a:pt x="1934817" y="0"/>
                </a:lnTo>
                <a:lnTo>
                  <a:pt x="3896139" y="1550504"/>
                </a:lnTo>
                <a:lnTo>
                  <a:pt x="0" y="1537252"/>
                </a:lnTo>
                <a:close/>
              </a:path>
            </a:pathLst>
          </a:custGeom>
          <a:solidFill>
            <a:srgbClr val="7030A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426603" y="1868558"/>
            <a:ext cx="3242642" cy="2902226"/>
          </a:xfrm>
          <a:custGeom>
            <a:avLst/>
            <a:gdLst>
              <a:gd name="connsiteX0" fmla="*/ 0 w 3843130"/>
              <a:gd name="connsiteY0" fmla="*/ 0 h 2902226"/>
              <a:gd name="connsiteX1" fmla="*/ 1895061 w 3843130"/>
              <a:gd name="connsiteY1" fmla="*/ 2902226 h 2902226"/>
              <a:gd name="connsiteX2" fmla="*/ 3843130 w 3843130"/>
              <a:gd name="connsiteY2" fmla="*/ 13252 h 2902226"/>
              <a:gd name="connsiteX3" fmla="*/ 0 w 3843130"/>
              <a:gd name="connsiteY3" fmla="*/ 0 h 2902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3130" h="2902226">
                <a:moveTo>
                  <a:pt x="0" y="0"/>
                </a:moveTo>
                <a:lnTo>
                  <a:pt x="1895061" y="2902226"/>
                </a:lnTo>
                <a:lnTo>
                  <a:pt x="3843130" y="13252"/>
                </a:lnTo>
                <a:lnTo>
                  <a:pt x="0" y="0"/>
                </a:lnTo>
                <a:close/>
              </a:path>
            </a:pathLst>
          </a:custGeom>
          <a:solidFill>
            <a:srgbClr val="00B050">
              <a:alpha val="4313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9036750" y="291557"/>
            <a:ext cx="1643683" cy="4505739"/>
          </a:xfrm>
          <a:custGeom>
            <a:avLst/>
            <a:gdLst>
              <a:gd name="connsiteX0" fmla="*/ 0 w 1948069"/>
              <a:gd name="connsiteY0" fmla="*/ 0 h 4505739"/>
              <a:gd name="connsiteX1" fmla="*/ 13252 w 1948069"/>
              <a:gd name="connsiteY1" fmla="*/ 4505739 h 4505739"/>
              <a:gd name="connsiteX2" fmla="*/ 1948069 w 1948069"/>
              <a:gd name="connsiteY2" fmla="*/ 1537252 h 4505739"/>
              <a:gd name="connsiteX3" fmla="*/ 0 w 1948069"/>
              <a:gd name="connsiteY3" fmla="*/ 0 h 4505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8069" h="4505739">
                <a:moveTo>
                  <a:pt x="0" y="0"/>
                </a:moveTo>
                <a:cubicBezTo>
                  <a:pt x="4417" y="1501913"/>
                  <a:pt x="8835" y="3003826"/>
                  <a:pt x="13252" y="4505739"/>
                </a:cubicBezTo>
                <a:lnTo>
                  <a:pt x="1948069" y="1537252"/>
                </a:lnTo>
                <a:lnTo>
                  <a:pt x="0" y="0"/>
                </a:lnTo>
                <a:close/>
              </a:path>
            </a:pathLst>
          </a:custGeom>
          <a:solidFill>
            <a:srgbClr val="FFFF00">
              <a:alpha val="3882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8228079" y="1695094"/>
            <a:ext cx="1592226" cy="339181"/>
            <a:chOff x="8622905" y="1695085"/>
            <a:chExt cx="1887083" cy="339181"/>
          </a:xfrm>
        </p:grpSpPr>
        <p:grpSp>
          <p:nvGrpSpPr>
            <p:cNvPr id="20" name="Group 19"/>
            <p:cNvGrpSpPr/>
            <p:nvPr/>
          </p:nvGrpSpPr>
          <p:grpSpPr>
            <a:xfrm rot="10800000">
              <a:off x="8622905" y="1701709"/>
              <a:ext cx="104669" cy="332557"/>
              <a:chOff x="5778500" y="2448743"/>
              <a:chExt cx="118060" cy="434644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5778500" y="2448743"/>
                <a:ext cx="3760" cy="421944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5892800" y="2461443"/>
                <a:ext cx="3760" cy="421944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oup 46"/>
            <p:cNvGrpSpPr/>
            <p:nvPr/>
          </p:nvGrpSpPr>
          <p:grpSpPr>
            <a:xfrm rot="10800000">
              <a:off x="10405319" y="1695085"/>
              <a:ext cx="104669" cy="332557"/>
              <a:chOff x="5778500" y="2448743"/>
              <a:chExt cx="118060" cy="434644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>
                <a:off x="5778500" y="2448743"/>
                <a:ext cx="3760" cy="421944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5892800" y="2461443"/>
                <a:ext cx="3760" cy="421944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0" name="Arc 2"/>
          <p:cNvSpPr/>
          <p:nvPr/>
        </p:nvSpPr>
        <p:spPr>
          <a:xfrm rot="2700000">
            <a:off x="7446418" y="731222"/>
            <a:ext cx="2626019" cy="2258147"/>
          </a:xfrm>
          <a:custGeom>
            <a:avLst/>
            <a:gdLst>
              <a:gd name="connsiteX0" fmla="*/ 3580327 w 7160654"/>
              <a:gd name="connsiteY0" fmla="*/ 0 h 7199290"/>
              <a:gd name="connsiteX1" fmla="*/ 7160654 w 7160654"/>
              <a:gd name="connsiteY1" fmla="*/ 3599645 h 7199290"/>
              <a:gd name="connsiteX2" fmla="*/ 3580327 w 7160654"/>
              <a:gd name="connsiteY2" fmla="*/ 3599645 h 7199290"/>
              <a:gd name="connsiteX3" fmla="*/ 3580327 w 7160654"/>
              <a:gd name="connsiteY3" fmla="*/ 0 h 7199290"/>
              <a:gd name="connsiteX0" fmla="*/ 3580327 w 7160654"/>
              <a:gd name="connsiteY0" fmla="*/ 0 h 7199290"/>
              <a:gd name="connsiteX1" fmla="*/ 7160654 w 7160654"/>
              <a:gd name="connsiteY1" fmla="*/ 3599645 h 7199290"/>
              <a:gd name="connsiteX0" fmla="*/ 12879 w 3593206"/>
              <a:gd name="connsiteY0" fmla="*/ 0 h 3612524"/>
              <a:gd name="connsiteX1" fmla="*/ 3593206 w 3593206"/>
              <a:gd name="connsiteY1" fmla="*/ 3599645 h 3612524"/>
              <a:gd name="connsiteX2" fmla="*/ 0 w 3593206"/>
              <a:gd name="connsiteY2" fmla="*/ 3612524 h 3612524"/>
              <a:gd name="connsiteX3" fmla="*/ 12879 w 3593206"/>
              <a:gd name="connsiteY3" fmla="*/ 0 h 3612524"/>
              <a:gd name="connsiteX0" fmla="*/ 12879 w 3593206"/>
              <a:gd name="connsiteY0" fmla="*/ 0 h 3612524"/>
              <a:gd name="connsiteX1" fmla="*/ 3593206 w 3593206"/>
              <a:gd name="connsiteY1" fmla="*/ 3599645 h 3612524"/>
              <a:gd name="connsiteX0" fmla="*/ 12879 w 3593206"/>
              <a:gd name="connsiteY0" fmla="*/ 0 h 3612524"/>
              <a:gd name="connsiteX1" fmla="*/ 3593206 w 3593206"/>
              <a:gd name="connsiteY1" fmla="*/ 3599645 h 3612524"/>
              <a:gd name="connsiteX2" fmla="*/ 0 w 3593206"/>
              <a:gd name="connsiteY2" fmla="*/ 3612524 h 3612524"/>
              <a:gd name="connsiteX3" fmla="*/ 12879 w 3593206"/>
              <a:gd name="connsiteY3" fmla="*/ 0 h 3612524"/>
              <a:gd name="connsiteX0" fmla="*/ 25758 w 3593206"/>
              <a:gd name="connsiteY0" fmla="*/ 0 h 3612524"/>
              <a:gd name="connsiteX1" fmla="*/ 3593206 w 3593206"/>
              <a:gd name="connsiteY1" fmla="*/ 3599645 h 361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593206" h="3612524" stroke="0" extrusionOk="0">
                <a:moveTo>
                  <a:pt x="12879" y="0"/>
                </a:moveTo>
                <a:cubicBezTo>
                  <a:pt x="1990239" y="0"/>
                  <a:pt x="3593206" y="1611616"/>
                  <a:pt x="3593206" y="3599645"/>
                </a:cubicBezTo>
                <a:lnTo>
                  <a:pt x="0" y="3612524"/>
                </a:lnTo>
                <a:cubicBezTo>
                  <a:pt x="0" y="2412642"/>
                  <a:pt x="12879" y="1199882"/>
                  <a:pt x="12879" y="0"/>
                </a:cubicBezTo>
                <a:close/>
              </a:path>
              <a:path w="3593206" h="3612524" fill="none">
                <a:moveTo>
                  <a:pt x="25758" y="0"/>
                </a:moveTo>
                <a:cubicBezTo>
                  <a:pt x="2003118" y="0"/>
                  <a:pt x="3593206" y="1611616"/>
                  <a:pt x="3593206" y="3599645"/>
                </a:cubicBezTo>
              </a:path>
            </a:pathLst>
          </a:cu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Arc 2"/>
          <p:cNvSpPr/>
          <p:nvPr/>
        </p:nvSpPr>
        <p:spPr>
          <a:xfrm rot="13500000">
            <a:off x="8201677" y="557875"/>
            <a:ext cx="2284873" cy="2602543"/>
          </a:xfrm>
          <a:custGeom>
            <a:avLst/>
            <a:gdLst>
              <a:gd name="connsiteX0" fmla="*/ 3580327 w 7160654"/>
              <a:gd name="connsiteY0" fmla="*/ 0 h 7199290"/>
              <a:gd name="connsiteX1" fmla="*/ 7160654 w 7160654"/>
              <a:gd name="connsiteY1" fmla="*/ 3599645 h 7199290"/>
              <a:gd name="connsiteX2" fmla="*/ 3580327 w 7160654"/>
              <a:gd name="connsiteY2" fmla="*/ 3599645 h 7199290"/>
              <a:gd name="connsiteX3" fmla="*/ 3580327 w 7160654"/>
              <a:gd name="connsiteY3" fmla="*/ 0 h 7199290"/>
              <a:gd name="connsiteX0" fmla="*/ 3580327 w 7160654"/>
              <a:gd name="connsiteY0" fmla="*/ 0 h 7199290"/>
              <a:gd name="connsiteX1" fmla="*/ 7160654 w 7160654"/>
              <a:gd name="connsiteY1" fmla="*/ 3599645 h 7199290"/>
              <a:gd name="connsiteX0" fmla="*/ 12879 w 3593206"/>
              <a:gd name="connsiteY0" fmla="*/ 0 h 3612524"/>
              <a:gd name="connsiteX1" fmla="*/ 3593206 w 3593206"/>
              <a:gd name="connsiteY1" fmla="*/ 3599645 h 3612524"/>
              <a:gd name="connsiteX2" fmla="*/ 0 w 3593206"/>
              <a:gd name="connsiteY2" fmla="*/ 3612524 h 3612524"/>
              <a:gd name="connsiteX3" fmla="*/ 12879 w 3593206"/>
              <a:gd name="connsiteY3" fmla="*/ 0 h 3612524"/>
              <a:gd name="connsiteX0" fmla="*/ 12879 w 3593206"/>
              <a:gd name="connsiteY0" fmla="*/ 0 h 3612524"/>
              <a:gd name="connsiteX1" fmla="*/ 3593206 w 3593206"/>
              <a:gd name="connsiteY1" fmla="*/ 3599645 h 3612524"/>
              <a:gd name="connsiteX0" fmla="*/ 12879 w 3593206"/>
              <a:gd name="connsiteY0" fmla="*/ 0 h 3612524"/>
              <a:gd name="connsiteX1" fmla="*/ 3593206 w 3593206"/>
              <a:gd name="connsiteY1" fmla="*/ 3599645 h 3612524"/>
              <a:gd name="connsiteX2" fmla="*/ 0 w 3593206"/>
              <a:gd name="connsiteY2" fmla="*/ 3612524 h 3612524"/>
              <a:gd name="connsiteX3" fmla="*/ 12879 w 3593206"/>
              <a:gd name="connsiteY3" fmla="*/ 0 h 3612524"/>
              <a:gd name="connsiteX0" fmla="*/ 25758 w 3593206"/>
              <a:gd name="connsiteY0" fmla="*/ 0 h 3612524"/>
              <a:gd name="connsiteX1" fmla="*/ 3593206 w 3593206"/>
              <a:gd name="connsiteY1" fmla="*/ 3599645 h 3612524"/>
              <a:gd name="connsiteX0" fmla="*/ 12879 w 3625463"/>
              <a:gd name="connsiteY0" fmla="*/ 0 h 3612524"/>
              <a:gd name="connsiteX1" fmla="*/ 3593206 w 3625463"/>
              <a:gd name="connsiteY1" fmla="*/ 3599645 h 3612524"/>
              <a:gd name="connsiteX2" fmla="*/ 0 w 3625463"/>
              <a:gd name="connsiteY2" fmla="*/ 3612524 h 3612524"/>
              <a:gd name="connsiteX3" fmla="*/ 12879 w 3625463"/>
              <a:gd name="connsiteY3" fmla="*/ 0 h 3612524"/>
              <a:gd name="connsiteX0" fmla="*/ 25758 w 3625463"/>
              <a:gd name="connsiteY0" fmla="*/ 0 h 3612524"/>
              <a:gd name="connsiteX1" fmla="*/ 3625463 w 3625463"/>
              <a:gd name="connsiteY1" fmla="*/ 3531462 h 3612524"/>
              <a:gd name="connsiteX0" fmla="*/ 12879 w 3625463"/>
              <a:gd name="connsiteY0" fmla="*/ 0 h 3612524"/>
              <a:gd name="connsiteX1" fmla="*/ 3593206 w 3625463"/>
              <a:gd name="connsiteY1" fmla="*/ 3599645 h 3612524"/>
              <a:gd name="connsiteX2" fmla="*/ 0 w 3625463"/>
              <a:gd name="connsiteY2" fmla="*/ 3612524 h 3612524"/>
              <a:gd name="connsiteX3" fmla="*/ 12879 w 3625463"/>
              <a:gd name="connsiteY3" fmla="*/ 0 h 3612524"/>
              <a:gd name="connsiteX0" fmla="*/ 11934 w 3625463"/>
              <a:gd name="connsiteY0" fmla="*/ 31820 h 3612524"/>
              <a:gd name="connsiteX1" fmla="*/ 3625463 w 3625463"/>
              <a:gd name="connsiteY1" fmla="*/ 3531462 h 361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25463" h="3612524" stroke="0" extrusionOk="0">
                <a:moveTo>
                  <a:pt x="12879" y="0"/>
                </a:moveTo>
                <a:cubicBezTo>
                  <a:pt x="1990239" y="0"/>
                  <a:pt x="3593206" y="1611616"/>
                  <a:pt x="3593206" y="3599645"/>
                </a:cubicBezTo>
                <a:lnTo>
                  <a:pt x="0" y="3612524"/>
                </a:lnTo>
                <a:cubicBezTo>
                  <a:pt x="0" y="2412642"/>
                  <a:pt x="12879" y="1199882"/>
                  <a:pt x="12879" y="0"/>
                </a:cubicBezTo>
                <a:close/>
              </a:path>
              <a:path w="3625463" h="3612524" fill="none">
                <a:moveTo>
                  <a:pt x="11934" y="31820"/>
                </a:moveTo>
                <a:cubicBezTo>
                  <a:pt x="1989294" y="31820"/>
                  <a:pt x="3625463" y="1543433"/>
                  <a:pt x="3625463" y="3531462"/>
                </a:cubicBezTo>
              </a:path>
            </a:pathLst>
          </a:cu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0068127" y="1291801"/>
            <a:ext cx="1109272" cy="1168101"/>
            <a:chOff x="10803699" y="1291793"/>
            <a:chExt cx="1314694" cy="1168101"/>
          </a:xfrm>
        </p:grpSpPr>
        <p:sp>
          <p:nvSpPr>
            <p:cNvPr id="53" name="Arc 52"/>
            <p:cNvSpPr/>
            <p:nvPr/>
          </p:nvSpPr>
          <p:spPr>
            <a:xfrm rot="13075300">
              <a:off x="10803699" y="1597374"/>
              <a:ext cx="626930" cy="694775"/>
            </a:xfrm>
            <a:custGeom>
              <a:avLst/>
              <a:gdLst>
                <a:gd name="connsiteX0" fmla="*/ 454908 w 1081835"/>
                <a:gd name="connsiteY0" fmla="*/ 7638 h 1200774"/>
                <a:gd name="connsiteX1" fmla="*/ 938092 w 1081835"/>
                <a:gd name="connsiteY1" fmla="*/ 192803 h 1200774"/>
                <a:gd name="connsiteX2" fmla="*/ 1078764 w 1081835"/>
                <a:gd name="connsiteY2" fmla="*/ 664274 h 1200774"/>
                <a:gd name="connsiteX3" fmla="*/ 540918 w 1081835"/>
                <a:gd name="connsiteY3" fmla="*/ 600387 h 1200774"/>
                <a:gd name="connsiteX4" fmla="*/ 454908 w 1081835"/>
                <a:gd name="connsiteY4" fmla="*/ 7638 h 1200774"/>
                <a:gd name="connsiteX0" fmla="*/ 454908 w 1081835"/>
                <a:gd name="connsiteY0" fmla="*/ 7638 h 1200774"/>
                <a:gd name="connsiteX1" fmla="*/ 938092 w 1081835"/>
                <a:gd name="connsiteY1" fmla="*/ 192803 h 1200774"/>
                <a:gd name="connsiteX2" fmla="*/ 1078764 w 1081835"/>
                <a:gd name="connsiteY2" fmla="*/ 664274 h 1200774"/>
                <a:gd name="connsiteX0" fmla="*/ 0 w 626930"/>
                <a:gd name="connsiteY0" fmla="*/ 7647 h 664283"/>
                <a:gd name="connsiteX1" fmla="*/ 483184 w 626930"/>
                <a:gd name="connsiteY1" fmla="*/ 192812 h 664283"/>
                <a:gd name="connsiteX2" fmla="*/ 623856 w 626930"/>
                <a:gd name="connsiteY2" fmla="*/ 664283 h 664283"/>
                <a:gd name="connsiteX3" fmla="*/ 86010 w 626930"/>
                <a:gd name="connsiteY3" fmla="*/ 600396 h 664283"/>
                <a:gd name="connsiteX4" fmla="*/ 0 w 626930"/>
                <a:gd name="connsiteY4" fmla="*/ 7647 h 664283"/>
                <a:gd name="connsiteX0" fmla="*/ 0 w 626930"/>
                <a:gd name="connsiteY0" fmla="*/ 7647 h 664283"/>
                <a:gd name="connsiteX1" fmla="*/ 467327 w 626930"/>
                <a:gd name="connsiteY1" fmla="*/ 211203 h 664283"/>
                <a:gd name="connsiteX2" fmla="*/ 623856 w 626930"/>
                <a:gd name="connsiteY2" fmla="*/ 664283 h 664283"/>
                <a:gd name="connsiteX0" fmla="*/ 0 w 626930"/>
                <a:gd name="connsiteY0" fmla="*/ 7647 h 664283"/>
                <a:gd name="connsiteX1" fmla="*/ 483184 w 626930"/>
                <a:gd name="connsiteY1" fmla="*/ 192812 h 664283"/>
                <a:gd name="connsiteX2" fmla="*/ 623856 w 626930"/>
                <a:gd name="connsiteY2" fmla="*/ 664283 h 664283"/>
                <a:gd name="connsiteX3" fmla="*/ 86010 w 626930"/>
                <a:gd name="connsiteY3" fmla="*/ 600396 h 664283"/>
                <a:gd name="connsiteX4" fmla="*/ 0 w 626930"/>
                <a:gd name="connsiteY4" fmla="*/ 7647 h 664283"/>
                <a:gd name="connsiteX0" fmla="*/ 0 w 626930"/>
                <a:gd name="connsiteY0" fmla="*/ 7647 h 664283"/>
                <a:gd name="connsiteX1" fmla="*/ 477375 w 626930"/>
                <a:gd name="connsiteY1" fmla="*/ 239598 h 664283"/>
                <a:gd name="connsiteX2" fmla="*/ 623856 w 626930"/>
                <a:gd name="connsiteY2" fmla="*/ 664283 h 664283"/>
                <a:gd name="connsiteX0" fmla="*/ 0 w 626930"/>
                <a:gd name="connsiteY0" fmla="*/ 7647 h 664283"/>
                <a:gd name="connsiteX1" fmla="*/ 483184 w 626930"/>
                <a:gd name="connsiteY1" fmla="*/ 192812 h 664283"/>
                <a:gd name="connsiteX2" fmla="*/ 623856 w 626930"/>
                <a:gd name="connsiteY2" fmla="*/ 664283 h 664283"/>
                <a:gd name="connsiteX3" fmla="*/ 86010 w 626930"/>
                <a:gd name="connsiteY3" fmla="*/ 600396 h 664283"/>
                <a:gd name="connsiteX4" fmla="*/ 0 w 626930"/>
                <a:gd name="connsiteY4" fmla="*/ 7647 h 664283"/>
                <a:gd name="connsiteX0" fmla="*/ 0 w 626930"/>
                <a:gd name="connsiteY0" fmla="*/ 7647 h 664283"/>
                <a:gd name="connsiteX1" fmla="*/ 477375 w 626930"/>
                <a:gd name="connsiteY1" fmla="*/ 239598 h 664283"/>
                <a:gd name="connsiteX2" fmla="*/ 623856 w 626930"/>
                <a:gd name="connsiteY2" fmla="*/ 664283 h 664283"/>
                <a:gd name="connsiteX0" fmla="*/ 0 w 626930"/>
                <a:gd name="connsiteY0" fmla="*/ 7647 h 664283"/>
                <a:gd name="connsiteX1" fmla="*/ 483184 w 626930"/>
                <a:gd name="connsiteY1" fmla="*/ 192812 h 664283"/>
                <a:gd name="connsiteX2" fmla="*/ 623856 w 626930"/>
                <a:gd name="connsiteY2" fmla="*/ 664283 h 664283"/>
                <a:gd name="connsiteX3" fmla="*/ 86010 w 626930"/>
                <a:gd name="connsiteY3" fmla="*/ 600396 h 664283"/>
                <a:gd name="connsiteX4" fmla="*/ 0 w 626930"/>
                <a:gd name="connsiteY4" fmla="*/ 7647 h 664283"/>
                <a:gd name="connsiteX0" fmla="*/ 0 w 626930"/>
                <a:gd name="connsiteY0" fmla="*/ 7647 h 664283"/>
                <a:gd name="connsiteX1" fmla="*/ 477375 w 626930"/>
                <a:gd name="connsiteY1" fmla="*/ 239598 h 664283"/>
                <a:gd name="connsiteX2" fmla="*/ 623856 w 626930"/>
                <a:gd name="connsiteY2" fmla="*/ 664283 h 664283"/>
                <a:gd name="connsiteX0" fmla="*/ 0 w 626930"/>
                <a:gd name="connsiteY0" fmla="*/ 7647 h 694775"/>
                <a:gd name="connsiteX1" fmla="*/ 483184 w 626930"/>
                <a:gd name="connsiteY1" fmla="*/ 192812 h 694775"/>
                <a:gd name="connsiteX2" fmla="*/ 623856 w 626930"/>
                <a:gd name="connsiteY2" fmla="*/ 664283 h 694775"/>
                <a:gd name="connsiteX3" fmla="*/ 86010 w 626930"/>
                <a:gd name="connsiteY3" fmla="*/ 600396 h 694775"/>
                <a:gd name="connsiteX4" fmla="*/ 0 w 626930"/>
                <a:gd name="connsiteY4" fmla="*/ 7647 h 694775"/>
                <a:gd name="connsiteX0" fmla="*/ 0 w 626930"/>
                <a:gd name="connsiteY0" fmla="*/ 7647 h 694775"/>
                <a:gd name="connsiteX1" fmla="*/ 477375 w 626930"/>
                <a:gd name="connsiteY1" fmla="*/ 239598 h 694775"/>
                <a:gd name="connsiteX2" fmla="*/ 623462 w 626930"/>
                <a:gd name="connsiteY2" fmla="*/ 694775 h 69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6930" h="694775" stroke="0" extrusionOk="0">
                  <a:moveTo>
                    <a:pt x="0" y="7647"/>
                  </a:moveTo>
                  <a:cubicBezTo>
                    <a:pt x="178834" y="-24322"/>
                    <a:pt x="360215" y="45187"/>
                    <a:pt x="483184" y="192812"/>
                  </a:cubicBezTo>
                  <a:cubicBezTo>
                    <a:pt x="589185" y="320067"/>
                    <a:pt x="640472" y="491956"/>
                    <a:pt x="623856" y="664283"/>
                  </a:cubicBezTo>
                  <a:lnTo>
                    <a:pt x="86010" y="600396"/>
                  </a:lnTo>
                  <a:lnTo>
                    <a:pt x="0" y="7647"/>
                  </a:lnTo>
                  <a:close/>
                </a:path>
                <a:path w="626930" h="694775" fill="none">
                  <a:moveTo>
                    <a:pt x="0" y="7647"/>
                  </a:moveTo>
                  <a:cubicBezTo>
                    <a:pt x="178834" y="-24322"/>
                    <a:pt x="374895" y="118272"/>
                    <a:pt x="477375" y="239598"/>
                  </a:cubicBezTo>
                  <a:cubicBezTo>
                    <a:pt x="556204" y="339724"/>
                    <a:pt x="640078" y="522448"/>
                    <a:pt x="623462" y="694775"/>
                  </a:cubicBezTo>
                </a:path>
              </a:pathLst>
            </a:cu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Arc 53"/>
            <p:cNvSpPr/>
            <p:nvPr/>
          </p:nvSpPr>
          <p:spPr>
            <a:xfrm rot="13075300">
              <a:off x="11032275" y="1291793"/>
              <a:ext cx="1086118" cy="1168101"/>
            </a:xfrm>
            <a:prstGeom prst="arc">
              <a:avLst>
                <a:gd name="adj1" fmla="val 16257725"/>
                <a:gd name="adj2" fmla="val 0"/>
              </a:avLst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Arc 54"/>
            <p:cNvSpPr/>
            <p:nvPr/>
          </p:nvSpPr>
          <p:spPr>
            <a:xfrm rot="13075300">
              <a:off x="11101416" y="1479871"/>
              <a:ext cx="905544" cy="870190"/>
            </a:xfrm>
            <a:prstGeom prst="arc">
              <a:avLst>
                <a:gd name="adj1" fmla="val 16200000"/>
                <a:gd name="adj2" fmla="val 327870"/>
              </a:avLst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 rot="11466550">
            <a:off x="6927584" y="1377681"/>
            <a:ext cx="1109272" cy="1168101"/>
            <a:chOff x="10803699" y="1291793"/>
            <a:chExt cx="1314694" cy="1168101"/>
          </a:xfrm>
        </p:grpSpPr>
        <p:sp>
          <p:nvSpPr>
            <p:cNvPr id="57" name="Arc 52"/>
            <p:cNvSpPr/>
            <p:nvPr/>
          </p:nvSpPr>
          <p:spPr>
            <a:xfrm rot="13075300">
              <a:off x="10803699" y="1597374"/>
              <a:ext cx="626930" cy="694775"/>
            </a:xfrm>
            <a:custGeom>
              <a:avLst/>
              <a:gdLst>
                <a:gd name="connsiteX0" fmla="*/ 454908 w 1081835"/>
                <a:gd name="connsiteY0" fmla="*/ 7638 h 1200774"/>
                <a:gd name="connsiteX1" fmla="*/ 938092 w 1081835"/>
                <a:gd name="connsiteY1" fmla="*/ 192803 h 1200774"/>
                <a:gd name="connsiteX2" fmla="*/ 1078764 w 1081835"/>
                <a:gd name="connsiteY2" fmla="*/ 664274 h 1200774"/>
                <a:gd name="connsiteX3" fmla="*/ 540918 w 1081835"/>
                <a:gd name="connsiteY3" fmla="*/ 600387 h 1200774"/>
                <a:gd name="connsiteX4" fmla="*/ 454908 w 1081835"/>
                <a:gd name="connsiteY4" fmla="*/ 7638 h 1200774"/>
                <a:gd name="connsiteX0" fmla="*/ 454908 w 1081835"/>
                <a:gd name="connsiteY0" fmla="*/ 7638 h 1200774"/>
                <a:gd name="connsiteX1" fmla="*/ 938092 w 1081835"/>
                <a:gd name="connsiteY1" fmla="*/ 192803 h 1200774"/>
                <a:gd name="connsiteX2" fmla="*/ 1078764 w 1081835"/>
                <a:gd name="connsiteY2" fmla="*/ 664274 h 1200774"/>
                <a:gd name="connsiteX0" fmla="*/ 0 w 626930"/>
                <a:gd name="connsiteY0" fmla="*/ 7647 h 664283"/>
                <a:gd name="connsiteX1" fmla="*/ 483184 w 626930"/>
                <a:gd name="connsiteY1" fmla="*/ 192812 h 664283"/>
                <a:gd name="connsiteX2" fmla="*/ 623856 w 626930"/>
                <a:gd name="connsiteY2" fmla="*/ 664283 h 664283"/>
                <a:gd name="connsiteX3" fmla="*/ 86010 w 626930"/>
                <a:gd name="connsiteY3" fmla="*/ 600396 h 664283"/>
                <a:gd name="connsiteX4" fmla="*/ 0 w 626930"/>
                <a:gd name="connsiteY4" fmla="*/ 7647 h 664283"/>
                <a:gd name="connsiteX0" fmla="*/ 0 w 626930"/>
                <a:gd name="connsiteY0" fmla="*/ 7647 h 664283"/>
                <a:gd name="connsiteX1" fmla="*/ 467327 w 626930"/>
                <a:gd name="connsiteY1" fmla="*/ 211203 h 664283"/>
                <a:gd name="connsiteX2" fmla="*/ 623856 w 626930"/>
                <a:gd name="connsiteY2" fmla="*/ 664283 h 664283"/>
                <a:gd name="connsiteX0" fmla="*/ 0 w 626930"/>
                <a:gd name="connsiteY0" fmla="*/ 7647 h 664283"/>
                <a:gd name="connsiteX1" fmla="*/ 483184 w 626930"/>
                <a:gd name="connsiteY1" fmla="*/ 192812 h 664283"/>
                <a:gd name="connsiteX2" fmla="*/ 623856 w 626930"/>
                <a:gd name="connsiteY2" fmla="*/ 664283 h 664283"/>
                <a:gd name="connsiteX3" fmla="*/ 86010 w 626930"/>
                <a:gd name="connsiteY3" fmla="*/ 600396 h 664283"/>
                <a:gd name="connsiteX4" fmla="*/ 0 w 626930"/>
                <a:gd name="connsiteY4" fmla="*/ 7647 h 664283"/>
                <a:gd name="connsiteX0" fmla="*/ 0 w 626930"/>
                <a:gd name="connsiteY0" fmla="*/ 7647 h 664283"/>
                <a:gd name="connsiteX1" fmla="*/ 477375 w 626930"/>
                <a:gd name="connsiteY1" fmla="*/ 239598 h 664283"/>
                <a:gd name="connsiteX2" fmla="*/ 623856 w 626930"/>
                <a:gd name="connsiteY2" fmla="*/ 664283 h 664283"/>
                <a:gd name="connsiteX0" fmla="*/ 0 w 626930"/>
                <a:gd name="connsiteY0" fmla="*/ 7647 h 664283"/>
                <a:gd name="connsiteX1" fmla="*/ 483184 w 626930"/>
                <a:gd name="connsiteY1" fmla="*/ 192812 h 664283"/>
                <a:gd name="connsiteX2" fmla="*/ 623856 w 626930"/>
                <a:gd name="connsiteY2" fmla="*/ 664283 h 664283"/>
                <a:gd name="connsiteX3" fmla="*/ 86010 w 626930"/>
                <a:gd name="connsiteY3" fmla="*/ 600396 h 664283"/>
                <a:gd name="connsiteX4" fmla="*/ 0 w 626930"/>
                <a:gd name="connsiteY4" fmla="*/ 7647 h 664283"/>
                <a:gd name="connsiteX0" fmla="*/ 0 w 626930"/>
                <a:gd name="connsiteY0" fmla="*/ 7647 h 664283"/>
                <a:gd name="connsiteX1" fmla="*/ 477375 w 626930"/>
                <a:gd name="connsiteY1" fmla="*/ 239598 h 664283"/>
                <a:gd name="connsiteX2" fmla="*/ 623856 w 626930"/>
                <a:gd name="connsiteY2" fmla="*/ 664283 h 664283"/>
                <a:gd name="connsiteX0" fmla="*/ 0 w 626930"/>
                <a:gd name="connsiteY0" fmla="*/ 7647 h 664283"/>
                <a:gd name="connsiteX1" fmla="*/ 483184 w 626930"/>
                <a:gd name="connsiteY1" fmla="*/ 192812 h 664283"/>
                <a:gd name="connsiteX2" fmla="*/ 623856 w 626930"/>
                <a:gd name="connsiteY2" fmla="*/ 664283 h 664283"/>
                <a:gd name="connsiteX3" fmla="*/ 86010 w 626930"/>
                <a:gd name="connsiteY3" fmla="*/ 600396 h 664283"/>
                <a:gd name="connsiteX4" fmla="*/ 0 w 626930"/>
                <a:gd name="connsiteY4" fmla="*/ 7647 h 664283"/>
                <a:gd name="connsiteX0" fmla="*/ 0 w 626930"/>
                <a:gd name="connsiteY0" fmla="*/ 7647 h 664283"/>
                <a:gd name="connsiteX1" fmla="*/ 477375 w 626930"/>
                <a:gd name="connsiteY1" fmla="*/ 239598 h 664283"/>
                <a:gd name="connsiteX2" fmla="*/ 623856 w 626930"/>
                <a:gd name="connsiteY2" fmla="*/ 664283 h 664283"/>
                <a:gd name="connsiteX0" fmla="*/ 0 w 626930"/>
                <a:gd name="connsiteY0" fmla="*/ 7647 h 694775"/>
                <a:gd name="connsiteX1" fmla="*/ 483184 w 626930"/>
                <a:gd name="connsiteY1" fmla="*/ 192812 h 694775"/>
                <a:gd name="connsiteX2" fmla="*/ 623856 w 626930"/>
                <a:gd name="connsiteY2" fmla="*/ 664283 h 694775"/>
                <a:gd name="connsiteX3" fmla="*/ 86010 w 626930"/>
                <a:gd name="connsiteY3" fmla="*/ 600396 h 694775"/>
                <a:gd name="connsiteX4" fmla="*/ 0 w 626930"/>
                <a:gd name="connsiteY4" fmla="*/ 7647 h 694775"/>
                <a:gd name="connsiteX0" fmla="*/ 0 w 626930"/>
                <a:gd name="connsiteY0" fmla="*/ 7647 h 694775"/>
                <a:gd name="connsiteX1" fmla="*/ 477375 w 626930"/>
                <a:gd name="connsiteY1" fmla="*/ 239598 h 694775"/>
                <a:gd name="connsiteX2" fmla="*/ 623462 w 626930"/>
                <a:gd name="connsiteY2" fmla="*/ 694775 h 69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6930" h="694775" stroke="0" extrusionOk="0">
                  <a:moveTo>
                    <a:pt x="0" y="7647"/>
                  </a:moveTo>
                  <a:cubicBezTo>
                    <a:pt x="178834" y="-24322"/>
                    <a:pt x="360215" y="45187"/>
                    <a:pt x="483184" y="192812"/>
                  </a:cubicBezTo>
                  <a:cubicBezTo>
                    <a:pt x="589185" y="320067"/>
                    <a:pt x="640472" y="491956"/>
                    <a:pt x="623856" y="664283"/>
                  </a:cubicBezTo>
                  <a:lnTo>
                    <a:pt x="86010" y="600396"/>
                  </a:lnTo>
                  <a:lnTo>
                    <a:pt x="0" y="7647"/>
                  </a:lnTo>
                  <a:close/>
                </a:path>
                <a:path w="626930" h="694775" fill="none">
                  <a:moveTo>
                    <a:pt x="0" y="7647"/>
                  </a:moveTo>
                  <a:cubicBezTo>
                    <a:pt x="178834" y="-24322"/>
                    <a:pt x="374895" y="118272"/>
                    <a:pt x="477375" y="239598"/>
                  </a:cubicBezTo>
                  <a:cubicBezTo>
                    <a:pt x="556204" y="339724"/>
                    <a:pt x="640078" y="522448"/>
                    <a:pt x="623462" y="694775"/>
                  </a:cubicBezTo>
                </a:path>
              </a:pathLst>
            </a:cu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Arc 57"/>
            <p:cNvSpPr/>
            <p:nvPr/>
          </p:nvSpPr>
          <p:spPr>
            <a:xfrm rot="13075300">
              <a:off x="11032275" y="1291793"/>
              <a:ext cx="1086118" cy="1168101"/>
            </a:xfrm>
            <a:prstGeom prst="arc">
              <a:avLst>
                <a:gd name="adj1" fmla="val 16257725"/>
                <a:gd name="adj2" fmla="val 0"/>
              </a:avLst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Arc 58"/>
            <p:cNvSpPr/>
            <p:nvPr/>
          </p:nvSpPr>
          <p:spPr>
            <a:xfrm rot="13075300">
              <a:off x="11101416" y="1479871"/>
              <a:ext cx="905544" cy="870190"/>
            </a:xfrm>
            <a:prstGeom prst="arc">
              <a:avLst>
                <a:gd name="adj1" fmla="val 16200000"/>
                <a:gd name="adj2" fmla="val 327870"/>
              </a:avLst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1439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5" grpId="1" animBg="1"/>
      <p:bldP spid="7" grpId="0" animBg="1"/>
      <p:bldP spid="7" grpId="1" animBg="1"/>
      <p:bldP spid="10" grpId="0" animBg="1"/>
      <p:bldP spid="10" grpId="1" animBg="1"/>
      <p:bldP spid="11" grpId="0" animBg="1"/>
      <p:bldP spid="11" grpId="1" animBg="1"/>
      <p:bldP spid="17" grpId="0" animBg="1"/>
      <p:bldP spid="17" grpId="1" animBg="1"/>
      <p:bldP spid="50" grpId="0" animBg="1"/>
      <p:bldP spid="50" grpId="1" animBg="1"/>
      <p:bldP spid="51" grpId="0" animBg="1"/>
      <p:bldP spid="51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2365300"/>
              </p:ext>
            </p:extLst>
          </p:nvPr>
        </p:nvGraphicFramePr>
        <p:xfrm>
          <a:off x="7388926" y="248384"/>
          <a:ext cx="3320505" cy="458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4" name="CorelDRAW" r:id="rId4" imgW="3935116" imgH="4581665" progId="CorelDraw.Graphic.16">
                  <p:embed/>
                </p:oleObj>
              </mc:Choice>
              <mc:Fallback>
                <p:oleObj name="CorelDRAW" r:id="rId4" imgW="3935116" imgH="4581665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388926" y="248384"/>
                        <a:ext cx="3320505" cy="458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7415420" y="1855304"/>
            <a:ext cx="3265004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2" idx="0"/>
          </p:cNvCxnSpPr>
          <p:nvPr/>
        </p:nvCxnSpPr>
        <p:spPr>
          <a:xfrm flipH="1">
            <a:off x="9036748" y="248384"/>
            <a:ext cx="12429" cy="4581525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416668" y="1855304"/>
            <a:ext cx="3265004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9036743" y="395097"/>
            <a:ext cx="6840" cy="4487827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7388926" y="248384"/>
            <a:ext cx="3320505" cy="458152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514615" y="770713"/>
            <a:ext cx="4596085" cy="584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1" dirty="0"/>
              <a:t>Let’s talk about area.</a:t>
            </a:r>
          </a:p>
        </p:txBody>
      </p:sp>
    </p:spTree>
    <p:extLst>
      <p:ext uri="{BB962C8B-B14F-4D97-AF65-F5344CB8AC3E}">
        <p14:creationId xmlns:p14="http://schemas.microsoft.com/office/powerpoint/2010/main" val="232007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1.85185E-6 L 6.25E-7 0.433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0.01666 L -0.1625 -0.0164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29034" y="126674"/>
            <a:ext cx="48269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prstClr val="black"/>
                </a:solidFill>
              </a:rPr>
              <a:t>Foldable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247" y="1327006"/>
            <a:ext cx="9201150" cy="4622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842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8932176"/>
              </p:ext>
            </p:extLst>
          </p:nvPr>
        </p:nvGraphicFramePr>
        <p:xfrm>
          <a:off x="6118601" y="426230"/>
          <a:ext cx="4918303" cy="2539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6" name="CorelDRAW" r:id="rId3" imgW="6825559" imgH="2972700" progId="CorelDraw.Graphic.16">
                  <p:embed/>
                </p:oleObj>
              </mc:Choice>
              <mc:Fallback>
                <p:oleObj name="CorelDRAW" r:id="rId3" imgW="6825559" imgH="2972700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8601" y="426230"/>
                        <a:ext cx="4918303" cy="25390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651771" y="164612"/>
            <a:ext cx="342900" cy="523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1" dirty="0"/>
              <a:t>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99444" y="164612"/>
            <a:ext cx="342900" cy="523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1" dirty="0"/>
              <a:t>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865449" y="2841499"/>
            <a:ext cx="342900" cy="523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1" dirty="0"/>
              <a:t>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60277" y="2841499"/>
            <a:ext cx="342900" cy="523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1" dirty="0"/>
              <a:t>A</a:t>
            </a:r>
          </a:p>
        </p:txBody>
      </p:sp>
      <p:sp>
        <p:nvSpPr>
          <p:cNvPr id="7" name="Rectangle 6"/>
          <p:cNvSpPr/>
          <p:nvPr/>
        </p:nvSpPr>
        <p:spPr>
          <a:xfrm>
            <a:off x="952503" y="164614"/>
            <a:ext cx="5993295" cy="6988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71" indent="-285771">
              <a:buFont typeface="Arial" panose="020B0604020202020204" pitchFamily="34" charset="0"/>
              <a:buChar char="•"/>
            </a:pPr>
            <a:r>
              <a:rPr lang="en-US" sz="3201" dirty="0"/>
              <a:t>Draw a diagonal AC</a:t>
            </a:r>
          </a:p>
          <a:p>
            <a:pPr marL="285771" indent="-285771">
              <a:buFont typeface="Arial" panose="020B0604020202020204" pitchFamily="34" charset="0"/>
              <a:buChar char="•"/>
            </a:pPr>
            <a:r>
              <a:rPr lang="en-US" sz="3201" dirty="0"/>
              <a:t>Draw diagonal DB</a:t>
            </a:r>
          </a:p>
          <a:p>
            <a:pPr marL="285771" indent="-285771">
              <a:buFont typeface="Arial" panose="020B0604020202020204" pitchFamily="34" charset="0"/>
              <a:buChar char="•"/>
            </a:pPr>
            <a:r>
              <a:rPr lang="en-US" sz="3201" dirty="0"/>
              <a:t>Construct an altitude from Point D to segment AB</a:t>
            </a:r>
          </a:p>
          <a:p>
            <a:pPr marL="285771" indent="-285771">
              <a:buFont typeface="Arial" panose="020B0604020202020204" pitchFamily="34" charset="0"/>
              <a:buChar char="•"/>
            </a:pPr>
            <a:r>
              <a:rPr lang="en-US" sz="3201" dirty="0"/>
              <a:t>Brainstorm properties</a:t>
            </a:r>
          </a:p>
          <a:p>
            <a:pPr marL="285771" indent="-285771">
              <a:buFont typeface="Arial" panose="020B0604020202020204" pitchFamily="34" charset="0"/>
              <a:buChar char="•"/>
            </a:pPr>
            <a:endParaRPr lang="en-US" sz="3201" dirty="0"/>
          </a:p>
          <a:p>
            <a:r>
              <a:rPr lang="en-US" sz="3201" dirty="0"/>
              <a:t>Isosceles Trapezoid Properties:</a:t>
            </a:r>
          </a:p>
          <a:p>
            <a:pPr marL="457232" indent="-457232">
              <a:buFont typeface="Arial" panose="020B0604020202020204" pitchFamily="34" charset="0"/>
              <a:buChar char="•"/>
            </a:pPr>
            <a:r>
              <a:rPr lang="en-US" sz="3201" dirty="0"/>
              <a:t>Diagonals are equal in length</a:t>
            </a:r>
          </a:p>
          <a:p>
            <a:pPr marL="457232" indent="-457232">
              <a:buFont typeface="Arial" panose="020B0604020202020204" pitchFamily="34" charset="0"/>
              <a:buChar char="•"/>
            </a:pPr>
            <a:r>
              <a:rPr lang="en-US" sz="3201" dirty="0">
                <a:solidFill>
                  <a:srgbClr val="FF0000"/>
                </a:solidFill>
              </a:rPr>
              <a:t>One set of opposite sides is parallel but not equal length</a:t>
            </a:r>
          </a:p>
          <a:p>
            <a:pPr marL="457232" indent="-457232">
              <a:buFont typeface="Arial" panose="020B0604020202020204" pitchFamily="34" charset="0"/>
              <a:buChar char="•"/>
            </a:pPr>
            <a:r>
              <a:rPr lang="en-US" sz="3201" dirty="0">
                <a:solidFill>
                  <a:srgbClr val="0070C0"/>
                </a:solidFill>
              </a:rPr>
              <a:t>One set of opposite sides is not parallel and is equal length</a:t>
            </a:r>
          </a:p>
          <a:p>
            <a:pPr marL="457232" indent="-457232">
              <a:buFont typeface="Arial" panose="020B0604020202020204" pitchFamily="34" charset="0"/>
              <a:buChar char="•"/>
            </a:pPr>
            <a:r>
              <a:rPr lang="en-US" sz="3201" dirty="0">
                <a:solidFill>
                  <a:srgbClr val="7030A0"/>
                </a:solidFill>
              </a:rPr>
              <a:t>Base angles are congruent</a:t>
            </a:r>
          </a:p>
          <a:p>
            <a:pPr marL="457232" indent="-457232">
              <a:buFont typeface="Arial" panose="020B0604020202020204" pitchFamily="34" charset="0"/>
              <a:buChar char="•"/>
            </a:pPr>
            <a:endParaRPr lang="en-US" sz="3201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157218" y="426230"/>
            <a:ext cx="3494554" cy="2539047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542345" y="426230"/>
            <a:ext cx="3494554" cy="2539047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542344" y="426230"/>
            <a:ext cx="38622" cy="253904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1714939"/>
              </p:ext>
            </p:extLst>
          </p:nvPr>
        </p:nvGraphicFramePr>
        <p:xfrm>
          <a:off x="5582730" y="2330880"/>
          <a:ext cx="3919241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7" name="CorelDRAW" r:id="rId5" imgW="4645056" imgH="1046491" progId="CorelDraw.Graphic.16">
                  <p:embed/>
                </p:oleObj>
              </mc:Choice>
              <mc:Fallback>
                <p:oleObj name="CorelDRAW" r:id="rId5" imgW="4645056" imgH="1046491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82730" y="2330880"/>
                        <a:ext cx="3919241" cy="1046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54283"/>
              </p:ext>
            </p:extLst>
          </p:nvPr>
        </p:nvGraphicFramePr>
        <p:xfrm>
          <a:off x="7144144" y="1420638"/>
          <a:ext cx="842516" cy="308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" name="CorelDRAW" r:id="rId7" imgW="998152" imgH="3089061" progId="CorelDraw.Graphic.16">
                  <p:embed/>
                </p:oleObj>
              </mc:Choice>
              <mc:Fallback>
                <p:oleObj name="CorelDRAW" r:id="rId7" imgW="998152" imgH="3089061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144144" y="1420638"/>
                        <a:ext cx="842516" cy="3089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016321"/>
              </p:ext>
            </p:extLst>
          </p:nvPr>
        </p:nvGraphicFramePr>
        <p:xfrm>
          <a:off x="7164188" y="1420638"/>
          <a:ext cx="842516" cy="308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" name="CorelDRAW" r:id="rId9" imgW="998152" imgH="3089061" progId="CorelDraw.Graphic.16">
                  <p:embed/>
                </p:oleObj>
              </mc:Choice>
              <mc:Fallback>
                <p:oleObj name="CorelDRAW" r:id="rId9" imgW="998152" imgH="3089061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164188" y="1420638"/>
                        <a:ext cx="842516" cy="3089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reeform 7"/>
          <p:cNvSpPr/>
          <p:nvPr/>
        </p:nvSpPr>
        <p:spPr>
          <a:xfrm>
            <a:off x="9282743" y="2769714"/>
            <a:ext cx="145359" cy="318053"/>
          </a:xfrm>
          <a:custGeom>
            <a:avLst/>
            <a:gdLst>
              <a:gd name="connsiteX0" fmla="*/ 0 w 172278"/>
              <a:gd name="connsiteY0" fmla="*/ 0 h 318053"/>
              <a:gd name="connsiteX1" fmla="*/ 172278 w 172278"/>
              <a:gd name="connsiteY1" fmla="*/ 159026 h 318053"/>
              <a:gd name="connsiteX2" fmla="*/ 0 w 172278"/>
              <a:gd name="connsiteY2" fmla="*/ 318053 h 318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278" h="318053">
                <a:moveTo>
                  <a:pt x="0" y="0"/>
                </a:moveTo>
                <a:lnTo>
                  <a:pt x="172278" y="159026"/>
                </a:lnTo>
                <a:lnTo>
                  <a:pt x="0" y="318053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9411331" y="2763089"/>
            <a:ext cx="145359" cy="318053"/>
          </a:xfrm>
          <a:custGeom>
            <a:avLst/>
            <a:gdLst>
              <a:gd name="connsiteX0" fmla="*/ 0 w 172278"/>
              <a:gd name="connsiteY0" fmla="*/ 0 h 318053"/>
              <a:gd name="connsiteX1" fmla="*/ 172278 w 172278"/>
              <a:gd name="connsiteY1" fmla="*/ 159026 h 318053"/>
              <a:gd name="connsiteX2" fmla="*/ 0 w 172278"/>
              <a:gd name="connsiteY2" fmla="*/ 318053 h 318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278" h="318053">
                <a:moveTo>
                  <a:pt x="0" y="0"/>
                </a:moveTo>
                <a:lnTo>
                  <a:pt x="172278" y="159026"/>
                </a:lnTo>
                <a:lnTo>
                  <a:pt x="0" y="318053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8536872" y="303742"/>
            <a:ext cx="145359" cy="318053"/>
          </a:xfrm>
          <a:custGeom>
            <a:avLst/>
            <a:gdLst>
              <a:gd name="connsiteX0" fmla="*/ 0 w 172278"/>
              <a:gd name="connsiteY0" fmla="*/ 0 h 318053"/>
              <a:gd name="connsiteX1" fmla="*/ 172278 w 172278"/>
              <a:gd name="connsiteY1" fmla="*/ 159026 h 318053"/>
              <a:gd name="connsiteX2" fmla="*/ 0 w 172278"/>
              <a:gd name="connsiteY2" fmla="*/ 318053 h 318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278" h="318053">
                <a:moveTo>
                  <a:pt x="0" y="0"/>
                </a:moveTo>
                <a:lnTo>
                  <a:pt x="172278" y="159026"/>
                </a:lnTo>
                <a:lnTo>
                  <a:pt x="0" y="318053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8665460" y="297116"/>
            <a:ext cx="145359" cy="318053"/>
          </a:xfrm>
          <a:custGeom>
            <a:avLst/>
            <a:gdLst>
              <a:gd name="connsiteX0" fmla="*/ 0 w 172278"/>
              <a:gd name="connsiteY0" fmla="*/ 0 h 318053"/>
              <a:gd name="connsiteX1" fmla="*/ 172278 w 172278"/>
              <a:gd name="connsiteY1" fmla="*/ 159026 h 318053"/>
              <a:gd name="connsiteX2" fmla="*/ 0 w 172278"/>
              <a:gd name="connsiteY2" fmla="*/ 318053 h 318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278" h="318053">
                <a:moveTo>
                  <a:pt x="0" y="0"/>
                </a:moveTo>
                <a:lnTo>
                  <a:pt x="172278" y="159026"/>
                </a:lnTo>
                <a:lnTo>
                  <a:pt x="0" y="318053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9994672" y="1420638"/>
            <a:ext cx="395034" cy="20938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755018" y="1420632"/>
            <a:ext cx="378473" cy="25125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6047833" y="2330872"/>
            <a:ext cx="5074799" cy="1202770"/>
            <a:chOff x="6038904" y="2330871"/>
            <a:chExt cx="6014576" cy="1202770"/>
          </a:xfrm>
        </p:grpSpPr>
        <p:sp>
          <p:nvSpPr>
            <p:cNvPr id="10" name="Arc 9"/>
            <p:cNvSpPr/>
            <p:nvPr/>
          </p:nvSpPr>
          <p:spPr>
            <a:xfrm>
              <a:off x="6038904" y="2330871"/>
              <a:ext cx="1047540" cy="1202770"/>
            </a:xfrm>
            <a:prstGeom prst="arc">
              <a:avLst>
                <a:gd name="adj1" fmla="val 16200000"/>
                <a:gd name="adj2" fmla="val 274438"/>
              </a:avLst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Arc 27"/>
            <p:cNvSpPr/>
            <p:nvPr/>
          </p:nvSpPr>
          <p:spPr>
            <a:xfrm rot="16200000">
              <a:off x="10928475" y="2408635"/>
              <a:ext cx="1170826" cy="1079185"/>
            </a:xfrm>
            <a:prstGeom prst="arc">
              <a:avLst>
                <a:gd name="adj1" fmla="val 16200000"/>
                <a:gd name="adj2" fmla="val 274438"/>
              </a:avLst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911487" y="-93661"/>
            <a:ext cx="3237809" cy="1151551"/>
            <a:chOff x="7062498" y="-93662"/>
            <a:chExt cx="3837402" cy="1151551"/>
          </a:xfrm>
        </p:grpSpPr>
        <p:grpSp>
          <p:nvGrpSpPr>
            <p:cNvPr id="32" name="Group 31"/>
            <p:cNvGrpSpPr/>
            <p:nvPr/>
          </p:nvGrpSpPr>
          <p:grpSpPr>
            <a:xfrm>
              <a:off x="7062498" y="-66020"/>
              <a:ext cx="1371758" cy="1123909"/>
              <a:chOff x="7062498" y="-66020"/>
              <a:chExt cx="1382292" cy="1190033"/>
            </a:xfrm>
          </p:grpSpPr>
          <p:sp>
            <p:nvSpPr>
              <p:cNvPr id="23" name="Arc 22"/>
              <p:cNvSpPr/>
              <p:nvPr/>
            </p:nvSpPr>
            <p:spPr>
              <a:xfrm rot="5460000">
                <a:off x="7239576" y="-80577"/>
                <a:ext cx="1044311" cy="1073426"/>
              </a:xfrm>
              <a:prstGeom prst="arc">
                <a:avLst>
                  <a:gd name="adj1" fmla="val 16200000"/>
                  <a:gd name="adj2" fmla="val 1602318"/>
                </a:avLst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Arc 30"/>
              <p:cNvSpPr/>
              <p:nvPr/>
            </p:nvSpPr>
            <p:spPr>
              <a:xfrm rot="5460000">
                <a:off x="7192408" y="-128369"/>
                <a:ext cx="1122472" cy="1382292"/>
              </a:xfrm>
              <a:prstGeom prst="arc">
                <a:avLst>
                  <a:gd name="adj1" fmla="val 15733664"/>
                  <a:gd name="adj2" fmla="val 1933708"/>
                </a:avLst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 rot="3762188">
              <a:off x="9723316" y="-126079"/>
              <a:ext cx="1144167" cy="1209001"/>
              <a:chOff x="7062498" y="-66020"/>
              <a:chExt cx="1382292" cy="1190033"/>
            </a:xfrm>
          </p:grpSpPr>
          <p:sp>
            <p:nvSpPr>
              <p:cNvPr id="34" name="Arc 33"/>
              <p:cNvSpPr/>
              <p:nvPr/>
            </p:nvSpPr>
            <p:spPr>
              <a:xfrm rot="5460000">
                <a:off x="7239576" y="-80577"/>
                <a:ext cx="1044311" cy="1073426"/>
              </a:xfrm>
              <a:prstGeom prst="arc">
                <a:avLst>
                  <a:gd name="adj1" fmla="val 16200000"/>
                  <a:gd name="adj2" fmla="val 1602318"/>
                </a:avLst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Arc 34"/>
              <p:cNvSpPr/>
              <p:nvPr/>
            </p:nvSpPr>
            <p:spPr>
              <a:xfrm rot="5460000">
                <a:off x="7192408" y="-128369"/>
                <a:ext cx="1122472" cy="1382292"/>
              </a:xfrm>
              <a:prstGeom prst="arc">
                <a:avLst>
                  <a:gd name="adj1" fmla="val 15733664"/>
                  <a:gd name="adj2" fmla="val 1933708"/>
                </a:avLst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1474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  <p:bldP spid="17" grpId="0" animBg="1"/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0473980"/>
              </p:ext>
            </p:extLst>
          </p:nvPr>
        </p:nvGraphicFramePr>
        <p:xfrm>
          <a:off x="6118601" y="426230"/>
          <a:ext cx="4918303" cy="2539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8" name="CorelDRAW" r:id="rId3" imgW="6825559" imgH="2972700" progId="CorelDraw.Graphic.16">
                  <p:embed/>
                </p:oleObj>
              </mc:Choice>
              <mc:Fallback>
                <p:oleObj name="CorelDRAW" r:id="rId3" imgW="6825559" imgH="2972700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8601" y="426230"/>
                        <a:ext cx="4918303" cy="25390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14615" y="770710"/>
            <a:ext cx="4596085" cy="5510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1" dirty="0"/>
              <a:t>Let’s talk about area.</a:t>
            </a:r>
          </a:p>
          <a:p>
            <a:endParaRPr lang="en-US" sz="3201" dirty="0"/>
          </a:p>
          <a:p>
            <a:r>
              <a:rPr lang="en-US" sz="3201" dirty="0"/>
              <a:t>Averaging the bases turns the trapezoid into a rectangle with an area of L</a:t>
            </a:r>
            <a:r>
              <a:rPr lang="en-US" sz="3201" dirty="0">
                <a:ea typeface="Cambria Math" panose="02040503050406030204" pitchFamily="18" charset="0"/>
              </a:rPr>
              <a:t>⦁W or </a:t>
            </a:r>
            <a:r>
              <a:rPr lang="en-US" sz="3201" dirty="0" err="1">
                <a:ea typeface="Cambria Math" panose="02040503050406030204" pitchFamily="18" charset="0"/>
              </a:rPr>
              <a:t>bh</a:t>
            </a:r>
            <a:r>
              <a:rPr lang="en-US" sz="3201" dirty="0">
                <a:ea typeface="Cambria Math" panose="02040503050406030204" pitchFamily="18" charset="0"/>
              </a:rPr>
              <a:t>.</a:t>
            </a:r>
          </a:p>
          <a:p>
            <a:endParaRPr lang="en-US" sz="3201" dirty="0">
              <a:ea typeface="Cambria Math" panose="02040503050406030204" pitchFamily="18" charset="0"/>
            </a:endParaRPr>
          </a:p>
          <a:p>
            <a:r>
              <a:rPr lang="en-US" sz="3201" dirty="0" err="1">
                <a:ea typeface="Cambria Math" panose="02040503050406030204" pitchFamily="18" charset="0"/>
              </a:rPr>
              <a:t>Bh</a:t>
            </a:r>
            <a:r>
              <a:rPr lang="en-US" sz="3201" dirty="0">
                <a:ea typeface="Cambria Math" panose="02040503050406030204" pitchFamily="18" charset="0"/>
              </a:rPr>
              <a:t> has only one base in it, but the trapezoid has 2, so we </a:t>
            </a:r>
            <a:r>
              <a:rPr lang="en-US" sz="3201" dirty="0">
                <a:solidFill>
                  <a:srgbClr val="0070C0"/>
                </a:solidFill>
                <a:ea typeface="Cambria Math" panose="02040503050406030204" pitchFamily="18" charset="0"/>
              </a:rPr>
              <a:t>average the bases </a:t>
            </a:r>
            <a:r>
              <a:rPr lang="en-US" sz="3201" dirty="0">
                <a:ea typeface="Cambria Math" panose="02040503050406030204" pitchFamily="18" charset="0"/>
              </a:rPr>
              <a:t>then multiply times the </a:t>
            </a:r>
            <a:r>
              <a:rPr lang="en-US" sz="3201" dirty="0">
                <a:solidFill>
                  <a:srgbClr val="00B050"/>
                </a:solidFill>
                <a:ea typeface="Cambria Math" panose="02040503050406030204" pitchFamily="18" charset="0"/>
              </a:rPr>
              <a:t>height.    </a:t>
            </a:r>
            <a:endParaRPr lang="en-US" sz="3201" dirty="0">
              <a:solidFill>
                <a:srgbClr val="00B05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110701" y="426224"/>
            <a:ext cx="1421811" cy="252598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9628948" y="413168"/>
            <a:ext cx="1391883" cy="251292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342584" y="439286"/>
            <a:ext cx="942859" cy="253049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9881302" y="413167"/>
            <a:ext cx="928241" cy="252598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558119" y="439286"/>
            <a:ext cx="514351" cy="252598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10098294" y="413167"/>
            <a:ext cx="511793" cy="252598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750999" y="439294"/>
            <a:ext cx="148679" cy="251292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10299209" y="413160"/>
            <a:ext cx="136623" cy="25129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6827341" y="439291"/>
            <a:ext cx="0" cy="252598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10333957" y="413168"/>
            <a:ext cx="8177" cy="251292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827344" y="439294"/>
            <a:ext cx="3498708" cy="2512921"/>
          </a:xfrm>
          <a:prstGeom prst="rect">
            <a:avLst/>
          </a:prstGeom>
          <a:solidFill>
            <a:srgbClr val="7030A0">
              <a:alpha val="3411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694856" y="4906119"/>
            <a:ext cx="2061075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750999" y="4244407"/>
            <a:ext cx="25119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(b</a:t>
            </a:r>
            <a:r>
              <a:rPr lang="en-US" sz="4000" baseline="-25000" dirty="0">
                <a:solidFill>
                  <a:srgbClr val="0070C0"/>
                </a:solidFill>
              </a:rPr>
              <a:t>1  </a:t>
            </a:r>
            <a:r>
              <a:rPr lang="en-US" sz="4000" dirty="0">
                <a:solidFill>
                  <a:srgbClr val="0070C0"/>
                </a:solidFill>
              </a:rPr>
              <a:t>+ b</a:t>
            </a:r>
            <a:r>
              <a:rPr lang="en-US" sz="4000" baseline="-25000" dirty="0">
                <a:solidFill>
                  <a:srgbClr val="0070C0"/>
                </a:solidFill>
              </a:rPr>
              <a:t>2</a:t>
            </a:r>
            <a:r>
              <a:rPr lang="en-US" sz="4000" dirty="0">
                <a:solidFill>
                  <a:srgbClr val="0070C0"/>
                </a:solidFill>
              </a:rPr>
              <a:t>) </a:t>
            </a:r>
            <a:r>
              <a:rPr lang="en-US" sz="4000" dirty="0">
                <a:solidFill>
                  <a:srgbClr val="00B050"/>
                </a:solidFill>
              </a:rPr>
              <a:t>h</a:t>
            </a:r>
          </a:p>
          <a:p>
            <a:r>
              <a:rPr lang="en-US" sz="4000" dirty="0"/>
              <a:t>       </a:t>
            </a:r>
            <a:r>
              <a:rPr lang="en-US" sz="4000" dirty="0">
                <a:solidFill>
                  <a:srgbClr val="0070C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9537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8609223"/>
              </p:ext>
            </p:extLst>
          </p:nvPr>
        </p:nvGraphicFramePr>
        <p:xfrm>
          <a:off x="5972683" y="582688"/>
          <a:ext cx="4930587" cy="5856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" name="CorelDRAW" r:id="rId4" imgW="6374329" imgH="6387724" progId="CorelDraw.Graphic.16">
                  <p:embed/>
                </p:oleObj>
              </mc:Choice>
              <mc:Fallback>
                <p:oleObj name="CorelDRAW" r:id="rId4" imgW="6374329" imgH="6387724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72683" y="582688"/>
                        <a:ext cx="4930587" cy="58567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Straight Connector 3"/>
          <p:cNvCxnSpPr>
            <a:stCxn id="2" idx="1"/>
          </p:cNvCxnSpPr>
          <p:nvPr/>
        </p:nvCxnSpPr>
        <p:spPr>
          <a:xfrm>
            <a:off x="5972683" y="3511058"/>
            <a:ext cx="4930587" cy="17754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093769" y="796227"/>
            <a:ext cx="4716082" cy="501804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32" indent="-457232">
              <a:buFont typeface="Arial" panose="020B0604020202020204" pitchFamily="34" charset="0"/>
              <a:buChar char="•"/>
            </a:pPr>
            <a:r>
              <a:rPr lang="en-US" sz="3201" dirty="0"/>
              <a:t>What is a DIAMETER?</a:t>
            </a:r>
          </a:p>
          <a:p>
            <a:pPr marL="457232" indent="-457232">
              <a:buFont typeface="Arial" panose="020B0604020202020204" pitchFamily="34" charset="0"/>
              <a:buChar char="•"/>
            </a:pPr>
            <a:r>
              <a:rPr lang="en-US" sz="3201" dirty="0">
                <a:solidFill>
                  <a:srgbClr val="FF0000"/>
                </a:solidFill>
              </a:rPr>
              <a:t>Draw a diameter on the circle</a:t>
            </a:r>
          </a:p>
          <a:p>
            <a:pPr marL="457232" indent="-457232">
              <a:buFont typeface="Arial" panose="020B0604020202020204" pitchFamily="34" charset="0"/>
              <a:buChar char="•"/>
            </a:pPr>
            <a:r>
              <a:rPr lang="en-US" sz="3201" dirty="0"/>
              <a:t>Label the Diameter AC</a:t>
            </a:r>
          </a:p>
          <a:p>
            <a:pPr marL="457232" indent="-457232">
              <a:buFont typeface="Arial" panose="020B0604020202020204" pitchFamily="34" charset="0"/>
              <a:buChar char="•"/>
            </a:pPr>
            <a:r>
              <a:rPr lang="en-US" sz="3201" dirty="0">
                <a:solidFill>
                  <a:srgbClr val="FF0000"/>
                </a:solidFill>
              </a:rPr>
              <a:t>Construct a Perpendicular   Bisector on AC and label it BD</a:t>
            </a:r>
          </a:p>
          <a:p>
            <a:pPr marL="457232" indent="-457232">
              <a:buFont typeface="Arial" panose="020B0604020202020204" pitchFamily="34" charset="0"/>
              <a:buChar char="•"/>
            </a:pPr>
            <a:r>
              <a:rPr lang="en-US" sz="3201" dirty="0">
                <a:solidFill>
                  <a:schemeClr val="accent5"/>
                </a:solidFill>
              </a:rPr>
              <a:t>Connect the points on the circle to form a square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67000" y="3218675"/>
            <a:ext cx="324264" cy="584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1" dirty="0"/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903269" y="3218675"/>
            <a:ext cx="506285" cy="584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1" dirty="0"/>
              <a:t>C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8455184" y="582688"/>
            <a:ext cx="0" cy="5856757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 27"/>
          <p:cNvSpPr/>
          <p:nvPr/>
        </p:nvSpPr>
        <p:spPr>
          <a:xfrm>
            <a:off x="6017730" y="622852"/>
            <a:ext cx="4897506" cy="5791200"/>
          </a:xfrm>
          <a:custGeom>
            <a:avLst/>
            <a:gdLst>
              <a:gd name="connsiteX0" fmla="*/ 2888974 w 5804452"/>
              <a:gd name="connsiteY0" fmla="*/ 0 h 5791200"/>
              <a:gd name="connsiteX1" fmla="*/ 0 w 5804452"/>
              <a:gd name="connsiteY1" fmla="*/ 2902226 h 5791200"/>
              <a:gd name="connsiteX2" fmla="*/ 2888974 w 5804452"/>
              <a:gd name="connsiteY2" fmla="*/ 5791200 h 5791200"/>
              <a:gd name="connsiteX3" fmla="*/ 5804452 w 5804452"/>
              <a:gd name="connsiteY3" fmla="*/ 2915478 h 5791200"/>
              <a:gd name="connsiteX4" fmla="*/ 2888974 w 5804452"/>
              <a:gd name="connsiteY4" fmla="*/ 0 h 579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04452" h="5791200">
                <a:moveTo>
                  <a:pt x="2888974" y="0"/>
                </a:moveTo>
                <a:lnTo>
                  <a:pt x="0" y="2902226"/>
                </a:lnTo>
                <a:lnTo>
                  <a:pt x="2888974" y="5791200"/>
                </a:lnTo>
                <a:lnTo>
                  <a:pt x="5804452" y="2915478"/>
                </a:lnTo>
                <a:lnTo>
                  <a:pt x="2888974" y="0"/>
                </a:lnTo>
                <a:close/>
              </a:path>
            </a:pathLst>
          </a:custGeom>
          <a:solidFill>
            <a:srgbClr val="5B9BD5">
              <a:alpha val="21176"/>
            </a:srgbClr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8315511" y="6326446"/>
            <a:ext cx="506285" cy="584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1" dirty="0"/>
              <a:t>B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309156" y="36101"/>
            <a:ext cx="506285" cy="584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1" dirty="0"/>
              <a:t>D</a:t>
            </a:r>
          </a:p>
        </p:txBody>
      </p:sp>
      <p:sp>
        <p:nvSpPr>
          <p:cNvPr id="3" name="Arc 2"/>
          <p:cNvSpPr/>
          <p:nvPr/>
        </p:nvSpPr>
        <p:spPr>
          <a:xfrm rot="2700000">
            <a:off x="6543515" y="1577005"/>
            <a:ext cx="3291713" cy="3630517"/>
          </a:xfrm>
          <a:custGeom>
            <a:avLst/>
            <a:gdLst>
              <a:gd name="connsiteX0" fmla="*/ 3580327 w 7160654"/>
              <a:gd name="connsiteY0" fmla="*/ 0 h 7199290"/>
              <a:gd name="connsiteX1" fmla="*/ 7160654 w 7160654"/>
              <a:gd name="connsiteY1" fmla="*/ 3599645 h 7199290"/>
              <a:gd name="connsiteX2" fmla="*/ 3580327 w 7160654"/>
              <a:gd name="connsiteY2" fmla="*/ 3599645 h 7199290"/>
              <a:gd name="connsiteX3" fmla="*/ 3580327 w 7160654"/>
              <a:gd name="connsiteY3" fmla="*/ 0 h 7199290"/>
              <a:gd name="connsiteX0" fmla="*/ 3580327 w 7160654"/>
              <a:gd name="connsiteY0" fmla="*/ 0 h 7199290"/>
              <a:gd name="connsiteX1" fmla="*/ 7160654 w 7160654"/>
              <a:gd name="connsiteY1" fmla="*/ 3599645 h 7199290"/>
              <a:gd name="connsiteX0" fmla="*/ 12879 w 3593206"/>
              <a:gd name="connsiteY0" fmla="*/ 0 h 3612524"/>
              <a:gd name="connsiteX1" fmla="*/ 3593206 w 3593206"/>
              <a:gd name="connsiteY1" fmla="*/ 3599645 h 3612524"/>
              <a:gd name="connsiteX2" fmla="*/ 0 w 3593206"/>
              <a:gd name="connsiteY2" fmla="*/ 3612524 h 3612524"/>
              <a:gd name="connsiteX3" fmla="*/ 12879 w 3593206"/>
              <a:gd name="connsiteY3" fmla="*/ 0 h 3612524"/>
              <a:gd name="connsiteX0" fmla="*/ 12879 w 3593206"/>
              <a:gd name="connsiteY0" fmla="*/ 0 h 3612524"/>
              <a:gd name="connsiteX1" fmla="*/ 3593206 w 3593206"/>
              <a:gd name="connsiteY1" fmla="*/ 3599645 h 3612524"/>
              <a:gd name="connsiteX0" fmla="*/ 12879 w 3593206"/>
              <a:gd name="connsiteY0" fmla="*/ 0 h 3612524"/>
              <a:gd name="connsiteX1" fmla="*/ 3593206 w 3593206"/>
              <a:gd name="connsiteY1" fmla="*/ 3599645 h 3612524"/>
              <a:gd name="connsiteX2" fmla="*/ 0 w 3593206"/>
              <a:gd name="connsiteY2" fmla="*/ 3612524 h 3612524"/>
              <a:gd name="connsiteX3" fmla="*/ 12879 w 3593206"/>
              <a:gd name="connsiteY3" fmla="*/ 0 h 3612524"/>
              <a:gd name="connsiteX0" fmla="*/ 25758 w 3593206"/>
              <a:gd name="connsiteY0" fmla="*/ 0 h 3612524"/>
              <a:gd name="connsiteX1" fmla="*/ 3593206 w 3593206"/>
              <a:gd name="connsiteY1" fmla="*/ 3599645 h 361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593206" h="3612524" stroke="0" extrusionOk="0">
                <a:moveTo>
                  <a:pt x="12879" y="0"/>
                </a:moveTo>
                <a:cubicBezTo>
                  <a:pt x="1990239" y="0"/>
                  <a:pt x="3593206" y="1611616"/>
                  <a:pt x="3593206" y="3599645"/>
                </a:cubicBezTo>
                <a:lnTo>
                  <a:pt x="0" y="3612524"/>
                </a:lnTo>
                <a:cubicBezTo>
                  <a:pt x="0" y="2412642"/>
                  <a:pt x="12879" y="1199882"/>
                  <a:pt x="12879" y="0"/>
                </a:cubicBezTo>
                <a:close/>
              </a:path>
              <a:path w="3593206" h="3612524" fill="none">
                <a:moveTo>
                  <a:pt x="25758" y="0"/>
                </a:moveTo>
                <a:cubicBezTo>
                  <a:pt x="2003118" y="0"/>
                  <a:pt x="3593206" y="1611616"/>
                  <a:pt x="3593206" y="3599645"/>
                </a:cubicBezTo>
              </a:path>
            </a:pathLst>
          </a:cu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2"/>
          <p:cNvSpPr/>
          <p:nvPr/>
        </p:nvSpPr>
        <p:spPr>
          <a:xfrm rot="13500000">
            <a:off x="6984714" y="1568893"/>
            <a:ext cx="3634372" cy="3498087"/>
          </a:xfrm>
          <a:custGeom>
            <a:avLst/>
            <a:gdLst>
              <a:gd name="connsiteX0" fmla="*/ 3580327 w 7160654"/>
              <a:gd name="connsiteY0" fmla="*/ 0 h 7199290"/>
              <a:gd name="connsiteX1" fmla="*/ 7160654 w 7160654"/>
              <a:gd name="connsiteY1" fmla="*/ 3599645 h 7199290"/>
              <a:gd name="connsiteX2" fmla="*/ 3580327 w 7160654"/>
              <a:gd name="connsiteY2" fmla="*/ 3599645 h 7199290"/>
              <a:gd name="connsiteX3" fmla="*/ 3580327 w 7160654"/>
              <a:gd name="connsiteY3" fmla="*/ 0 h 7199290"/>
              <a:gd name="connsiteX0" fmla="*/ 3580327 w 7160654"/>
              <a:gd name="connsiteY0" fmla="*/ 0 h 7199290"/>
              <a:gd name="connsiteX1" fmla="*/ 7160654 w 7160654"/>
              <a:gd name="connsiteY1" fmla="*/ 3599645 h 7199290"/>
              <a:gd name="connsiteX0" fmla="*/ 12879 w 3593206"/>
              <a:gd name="connsiteY0" fmla="*/ 0 h 3612524"/>
              <a:gd name="connsiteX1" fmla="*/ 3593206 w 3593206"/>
              <a:gd name="connsiteY1" fmla="*/ 3599645 h 3612524"/>
              <a:gd name="connsiteX2" fmla="*/ 0 w 3593206"/>
              <a:gd name="connsiteY2" fmla="*/ 3612524 h 3612524"/>
              <a:gd name="connsiteX3" fmla="*/ 12879 w 3593206"/>
              <a:gd name="connsiteY3" fmla="*/ 0 h 3612524"/>
              <a:gd name="connsiteX0" fmla="*/ 12879 w 3593206"/>
              <a:gd name="connsiteY0" fmla="*/ 0 h 3612524"/>
              <a:gd name="connsiteX1" fmla="*/ 3593206 w 3593206"/>
              <a:gd name="connsiteY1" fmla="*/ 3599645 h 3612524"/>
              <a:gd name="connsiteX0" fmla="*/ 12879 w 3593206"/>
              <a:gd name="connsiteY0" fmla="*/ 0 h 3612524"/>
              <a:gd name="connsiteX1" fmla="*/ 3593206 w 3593206"/>
              <a:gd name="connsiteY1" fmla="*/ 3599645 h 3612524"/>
              <a:gd name="connsiteX2" fmla="*/ 0 w 3593206"/>
              <a:gd name="connsiteY2" fmla="*/ 3612524 h 3612524"/>
              <a:gd name="connsiteX3" fmla="*/ 12879 w 3593206"/>
              <a:gd name="connsiteY3" fmla="*/ 0 h 3612524"/>
              <a:gd name="connsiteX0" fmla="*/ 25758 w 3593206"/>
              <a:gd name="connsiteY0" fmla="*/ 0 h 3612524"/>
              <a:gd name="connsiteX1" fmla="*/ 3593206 w 3593206"/>
              <a:gd name="connsiteY1" fmla="*/ 3599645 h 361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593206" h="3612524" stroke="0" extrusionOk="0">
                <a:moveTo>
                  <a:pt x="12879" y="0"/>
                </a:moveTo>
                <a:cubicBezTo>
                  <a:pt x="1990239" y="0"/>
                  <a:pt x="3593206" y="1611616"/>
                  <a:pt x="3593206" y="3599645"/>
                </a:cubicBezTo>
                <a:lnTo>
                  <a:pt x="0" y="3612524"/>
                </a:lnTo>
                <a:cubicBezTo>
                  <a:pt x="0" y="2412642"/>
                  <a:pt x="12879" y="1199882"/>
                  <a:pt x="12879" y="0"/>
                </a:cubicBezTo>
                <a:close/>
              </a:path>
              <a:path w="3593206" h="3612524" fill="none">
                <a:moveTo>
                  <a:pt x="25758" y="0"/>
                </a:moveTo>
                <a:cubicBezTo>
                  <a:pt x="2003118" y="0"/>
                  <a:pt x="3593206" y="1611616"/>
                  <a:pt x="3593206" y="3599645"/>
                </a:cubicBezTo>
              </a:path>
            </a:pathLst>
          </a:cu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hlinkClick r:id="rId6"/>
          </p:cNvPr>
          <p:cNvSpPr txBox="1"/>
          <p:nvPr/>
        </p:nvSpPr>
        <p:spPr>
          <a:xfrm>
            <a:off x="5369509" y="2377558"/>
            <a:ext cx="1844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Help!</a:t>
            </a:r>
          </a:p>
        </p:txBody>
      </p:sp>
    </p:spTree>
    <p:extLst>
      <p:ext uri="{BB962C8B-B14F-4D97-AF65-F5344CB8AC3E}">
        <p14:creationId xmlns:p14="http://schemas.microsoft.com/office/powerpoint/2010/main" val="870945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8" grpId="0" animBg="1"/>
      <p:bldP spid="29" grpId="0"/>
      <p:bldP spid="30" grpId="0"/>
      <p:bldP spid="3" grpId="0" animBg="1"/>
      <p:bldP spid="14" grpId="0" animBg="1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29034" y="126674"/>
            <a:ext cx="48269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prstClr val="black"/>
                </a:solidFill>
              </a:rPr>
              <a:t>Foldable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489" y="1309419"/>
            <a:ext cx="4310063" cy="453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152" y="1185831"/>
            <a:ext cx="4320540" cy="478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311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1953382"/>
              </p:ext>
            </p:extLst>
          </p:nvPr>
        </p:nvGraphicFramePr>
        <p:xfrm>
          <a:off x="7560782" y="316197"/>
          <a:ext cx="3220744" cy="44126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6" name="CorelDRAW" r:id="rId4" imgW="3023201" imgH="3493861" progId="CorelDraw.Graphic.16">
                  <p:embed/>
                </p:oleObj>
              </mc:Choice>
              <mc:Fallback>
                <p:oleObj name="CorelDRAW" r:id="rId4" imgW="3023201" imgH="3493861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60782" y="316197"/>
                        <a:ext cx="3220744" cy="44126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7560782" y="1442443"/>
            <a:ext cx="3220744" cy="2176529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229070" y="316193"/>
            <a:ext cx="6245781" cy="5018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71" indent="-285771">
              <a:buFont typeface="Arial" panose="020B0604020202020204" pitchFamily="34" charset="0"/>
              <a:buChar char="•"/>
            </a:pPr>
            <a:r>
              <a:rPr lang="en-US" sz="3201" dirty="0"/>
              <a:t>Draw a diagonal AD</a:t>
            </a:r>
          </a:p>
          <a:p>
            <a:pPr marL="285771" indent="-285771">
              <a:buFont typeface="Arial" panose="020B0604020202020204" pitchFamily="34" charset="0"/>
              <a:buChar char="•"/>
            </a:pPr>
            <a:r>
              <a:rPr lang="en-US" sz="3201" dirty="0"/>
              <a:t>How many diagonals are there?</a:t>
            </a:r>
          </a:p>
          <a:p>
            <a:pPr marL="285771" indent="-285771">
              <a:buFont typeface="Arial" panose="020B0604020202020204" pitchFamily="34" charset="0"/>
              <a:buChar char="•"/>
            </a:pPr>
            <a:r>
              <a:rPr lang="en-US" sz="3201" dirty="0"/>
              <a:t>What kind of triangles are created by the long diagonals?</a:t>
            </a:r>
          </a:p>
          <a:p>
            <a:pPr marL="285771" indent="-285771">
              <a:buFont typeface="Arial" panose="020B0604020202020204" pitchFamily="34" charset="0"/>
              <a:buChar char="•"/>
            </a:pPr>
            <a:r>
              <a:rPr lang="en-US" sz="3201" dirty="0"/>
              <a:t>Construct a perpendicular bisector on BC.   </a:t>
            </a:r>
          </a:p>
          <a:p>
            <a:pPr marL="285771" indent="-285771">
              <a:buFont typeface="Arial" panose="020B0604020202020204" pitchFamily="34" charset="0"/>
              <a:buChar char="•"/>
            </a:pPr>
            <a:r>
              <a:rPr lang="en-US" sz="3201" dirty="0"/>
              <a:t> This is an APOTHEM.   It is a line from the center of a regular polygon to the midpoint of a side.  It is used to find area.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98765" y="1168494"/>
            <a:ext cx="342900" cy="523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1" dirty="0"/>
              <a:t>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98765" y="3357354"/>
            <a:ext cx="342900" cy="523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1" dirty="0"/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99702" y="4630216"/>
            <a:ext cx="342900" cy="523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1" dirty="0"/>
              <a:t>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718678" y="3569672"/>
            <a:ext cx="342900" cy="523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1" dirty="0"/>
              <a:t>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800638" y="1158101"/>
            <a:ext cx="342900" cy="523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1" dirty="0"/>
              <a:t>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204379" y="0"/>
            <a:ext cx="342900" cy="523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1" dirty="0"/>
              <a:t>F</a:t>
            </a:r>
          </a:p>
        </p:txBody>
      </p:sp>
      <p:cxnSp>
        <p:nvCxnSpPr>
          <p:cNvPr id="12" name="Straight Connector 11"/>
          <p:cNvCxnSpPr>
            <a:endCxn id="8" idx="0"/>
          </p:cNvCxnSpPr>
          <p:nvPr/>
        </p:nvCxnSpPr>
        <p:spPr>
          <a:xfrm flipH="1">
            <a:off x="9171152" y="431186"/>
            <a:ext cx="9566" cy="419903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7560782" y="1442443"/>
            <a:ext cx="3220744" cy="2176529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646296" y="1442434"/>
            <a:ext cx="3135230" cy="0"/>
          </a:xfrm>
          <a:prstGeom prst="line">
            <a:avLst/>
          </a:prstGeom>
          <a:ln w="381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601410" y="3593207"/>
            <a:ext cx="3135230" cy="0"/>
          </a:xfrm>
          <a:prstGeom prst="line">
            <a:avLst/>
          </a:prstGeom>
          <a:ln w="381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601412" y="1442435"/>
            <a:ext cx="1588782" cy="3266848"/>
          </a:xfrm>
          <a:prstGeom prst="line">
            <a:avLst/>
          </a:prstGeom>
          <a:ln w="381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9196250" y="332599"/>
            <a:ext cx="1569743" cy="3286364"/>
          </a:xfrm>
          <a:prstGeom prst="line">
            <a:avLst/>
          </a:prstGeom>
          <a:ln w="381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7627190" y="431182"/>
            <a:ext cx="1537641" cy="3151856"/>
          </a:xfrm>
          <a:prstGeom prst="line">
            <a:avLst/>
          </a:prstGeom>
          <a:ln w="381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196932" y="1430106"/>
            <a:ext cx="1537641" cy="3151856"/>
          </a:xfrm>
          <a:prstGeom prst="line">
            <a:avLst/>
          </a:prstGeom>
          <a:ln w="381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041760"/>
              </p:ext>
            </p:extLst>
          </p:nvPr>
        </p:nvGraphicFramePr>
        <p:xfrm>
          <a:off x="7184112" y="2735742"/>
          <a:ext cx="1493490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7" name="CorelDRAW" r:id="rId6" imgW="1769365" imgH="2197213" progId="CorelDraw.Graphic.16">
                  <p:embed/>
                </p:oleObj>
              </mc:Choice>
              <mc:Fallback>
                <p:oleObj name="CorelDRAW" r:id="rId6" imgW="1769365" imgH="2197213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184112" y="2735742"/>
                        <a:ext cx="1493490" cy="219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536504"/>
              </p:ext>
            </p:extLst>
          </p:nvPr>
        </p:nvGraphicFramePr>
        <p:xfrm>
          <a:off x="8029813" y="3478030"/>
          <a:ext cx="1498848" cy="219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8" name="CorelDRAW" r:id="rId8" imgW="1776930" imgH="2193044" progId="CorelDraw.Graphic.16">
                  <p:embed/>
                </p:oleObj>
              </mc:Choice>
              <mc:Fallback>
                <p:oleObj name="CorelDRAW" r:id="rId8" imgW="1776930" imgH="2193044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029813" y="3478030"/>
                        <a:ext cx="1498848" cy="2192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Straight Connector 32"/>
          <p:cNvCxnSpPr/>
          <p:nvPr/>
        </p:nvCxnSpPr>
        <p:spPr>
          <a:xfrm flipH="1">
            <a:off x="7877409" y="2522494"/>
            <a:ext cx="1293753" cy="26791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8392210" y="2531207"/>
            <a:ext cx="775272" cy="157475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147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8"/>
          <p:cNvSpPr/>
          <p:nvPr/>
        </p:nvSpPr>
        <p:spPr>
          <a:xfrm rot="7158725">
            <a:off x="7875305" y="2533368"/>
            <a:ext cx="1861987" cy="1826561"/>
          </a:xfrm>
          <a:custGeom>
            <a:avLst/>
            <a:gdLst>
              <a:gd name="connsiteX0" fmla="*/ 0 w 1881809"/>
              <a:gd name="connsiteY0" fmla="*/ 1046922 h 2160104"/>
              <a:gd name="connsiteX1" fmla="*/ 1868557 w 1881809"/>
              <a:gd name="connsiteY1" fmla="*/ 2160104 h 2160104"/>
              <a:gd name="connsiteX2" fmla="*/ 1881809 w 1881809"/>
              <a:gd name="connsiteY2" fmla="*/ 0 h 2160104"/>
              <a:gd name="connsiteX3" fmla="*/ 0 w 1881809"/>
              <a:gd name="connsiteY3" fmla="*/ 1046922 h 2160104"/>
              <a:gd name="connsiteX0" fmla="*/ 0 w 1881809"/>
              <a:gd name="connsiteY0" fmla="*/ 1046922 h 2071413"/>
              <a:gd name="connsiteX1" fmla="*/ 1721674 w 1881809"/>
              <a:gd name="connsiteY1" fmla="*/ 2071413 h 2071413"/>
              <a:gd name="connsiteX2" fmla="*/ 1881809 w 1881809"/>
              <a:gd name="connsiteY2" fmla="*/ 0 h 2071413"/>
              <a:gd name="connsiteX3" fmla="*/ 0 w 1881809"/>
              <a:gd name="connsiteY3" fmla="*/ 1046922 h 2071413"/>
              <a:gd name="connsiteX0" fmla="*/ 0 w 1778060"/>
              <a:gd name="connsiteY0" fmla="*/ 1081457 h 2071413"/>
              <a:gd name="connsiteX1" fmla="*/ 1617925 w 1778060"/>
              <a:gd name="connsiteY1" fmla="*/ 2071413 h 2071413"/>
              <a:gd name="connsiteX2" fmla="*/ 1778060 w 1778060"/>
              <a:gd name="connsiteY2" fmla="*/ 0 h 2071413"/>
              <a:gd name="connsiteX3" fmla="*/ 0 w 1778060"/>
              <a:gd name="connsiteY3" fmla="*/ 1081457 h 2071413"/>
              <a:gd name="connsiteX0" fmla="*/ 0 w 1778060"/>
              <a:gd name="connsiteY0" fmla="*/ 1081457 h 2073348"/>
              <a:gd name="connsiteX1" fmla="*/ 1583887 w 1778060"/>
              <a:gd name="connsiteY1" fmla="*/ 2073348 h 2073348"/>
              <a:gd name="connsiteX2" fmla="*/ 1778060 w 1778060"/>
              <a:gd name="connsiteY2" fmla="*/ 0 h 2073348"/>
              <a:gd name="connsiteX3" fmla="*/ 0 w 1778060"/>
              <a:gd name="connsiteY3" fmla="*/ 1081457 h 2073348"/>
              <a:gd name="connsiteX0" fmla="*/ 0 w 1822121"/>
              <a:gd name="connsiteY0" fmla="*/ 1172920 h 2164811"/>
              <a:gd name="connsiteX1" fmla="*/ 1583887 w 1822121"/>
              <a:gd name="connsiteY1" fmla="*/ 2164811 h 2164811"/>
              <a:gd name="connsiteX2" fmla="*/ 1822121 w 1822121"/>
              <a:gd name="connsiteY2" fmla="*/ 0 h 2164811"/>
              <a:gd name="connsiteX3" fmla="*/ 0 w 1822121"/>
              <a:gd name="connsiteY3" fmla="*/ 1172920 h 2164811"/>
              <a:gd name="connsiteX0" fmla="*/ 0 w 1861987"/>
              <a:gd name="connsiteY0" fmla="*/ 1199447 h 2164811"/>
              <a:gd name="connsiteX1" fmla="*/ 1623753 w 1861987"/>
              <a:gd name="connsiteY1" fmla="*/ 2164811 h 2164811"/>
              <a:gd name="connsiteX2" fmla="*/ 1861987 w 1861987"/>
              <a:gd name="connsiteY2" fmla="*/ 0 h 2164811"/>
              <a:gd name="connsiteX3" fmla="*/ 0 w 1861987"/>
              <a:gd name="connsiteY3" fmla="*/ 1199447 h 2164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61987" h="2164811">
                <a:moveTo>
                  <a:pt x="0" y="1199447"/>
                </a:moveTo>
                <a:lnTo>
                  <a:pt x="1623753" y="2164811"/>
                </a:lnTo>
                <a:cubicBezTo>
                  <a:pt x="1628170" y="1444776"/>
                  <a:pt x="1857570" y="720035"/>
                  <a:pt x="1861987" y="0"/>
                </a:cubicBezTo>
                <a:lnTo>
                  <a:pt x="0" y="1199447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9497110"/>
              </p:ext>
            </p:extLst>
          </p:nvPr>
        </p:nvGraphicFramePr>
        <p:xfrm>
          <a:off x="7560782" y="316197"/>
          <a:ext cx="3220744" cy="44126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0" name="CorelDRAW" r:id="rId3" imgW="3023201" imgH="3493861" progId="CorelDraw.Graphic.16">
                  <p:embed/>
                </p:oleObj>
              </mc:Choice>
              <mc:Fallback>
                <p:oleObj name="CorelDRAW" r:id="rId3" imgW="3023201" imgH="3493861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60782" y="316197"/>
                        <a:ext cx="3220744" cy="44126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7560782" y="1442443"/>
            <a:ext cx="3220744" cy="2176529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H="1">
            <a:off x="9171154" y="431190"/>
            <a:ext cx="9556" cy="4199033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7560782" y="1442443"/>
            <a:ext cx="3220744" cy="2176529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8381190" y="2522494"/>
            <a:ext cx="789969" cy="16053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14615" y="770713"/>
            <a:ext cx="4596085" cy="584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1" dirty="0"/>
              <a:t>Let’s talk about area.</a:t>
            </a:r>
          </a:p>
        </p:txBody>
      </p:sp>
      <p:sp>
        <p:nvSpPr>
          <p:cNvPr id="9" name="Freeform 8"/>
          <p:cNvSpPr/>
          <p:nvPr/>
        </p:nvSpPr>
        <p:spPr>
          <a:xfrm>
            <a:off x="7587621" y="1449986"/>
            <a:ext cx="1598159" cy="2142309"/>
          </a:xfrm>
          <a:custGeom>
            <a:avLst/>
            <a:gdLst>
              <a:gd name="connsiteX0" fmla="*/ 0 w 1894114"/>
              <a:gd name="connsiteY0" fmla="*/ 0 h 2142309"/>
              <a:gd name="connsiteX1" fmla="*/ 1894114 w 1894114"/>
              <a:gd name="connsiteY1" fmla="*/ 1084217 h 2142309"/>
              <a:gd name="connsiteX2" fmla="*/ 13063 w 1894114"/>
              <a:gd name="connsiteY2" fmla="*/ 2142309 h 2142309"/>
              <a:gd name="connsiteX3" fmla="*/ 0 w 1894114"/>
              <a:gd name="connsiteY3" fmla="*/ 0 h 2142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94114" h="2142309">
                <a:moveTo>
                  <a:pt x="0" y="0"/>
                </a:moveTo>
                <a:lnTo>
                  <a:pt x="1894114" y="1084217"/>
                </a:lnTo>
                <a:lnTo>
                  <a:pt x="13063" y="2142309"/>
                </a:lnTo>
                <a:cubicBezTo>
                  <a:pt x="8709" y="1441269"/>
                  <a:pt x="4354" y="740229"/>
                  <a:pt x="0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952503" y="4630223"/>
            <a:ext cx="1814925" cy="2142309"/>
          </a:xfrm>
          <a:custGeom>
            <a:avLst/>
            <a:gdLst>
              <a:gd name="connsiteX0" fmla="*/ 0 w 1894114"/>
              <a:gd name="connsiteY0" fmla="*/ 0 h 2142309"/>
              <a:gd name="connsiteX1" fmla="*/ 1894114 w 1894114"/>
              <a:gd name="connsiteY1" fmla="*/ 1084217 h 2142309"/>
              <a:gd name="connsiteX2" fmla="*/ 13063 w 1894114"/>
              <a:gd name="connsiteY2" fmla="*/ 2142309 h 2142309"/>
              <a:gd name="connsiteX3" fmla="*/ 0 w 1894114"/>
              <a:gd name="connsiteY3" fmla="*/ 0 h 2142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94114" h="2142309">
                <a:moveTo>
                  <a:pt x="0" y="0"/>
                </a:moveTo>
                <a:lnTo>
                  <a:pt x="1894114" y="1084217"/>
                </a:lnTo>
                <a:lnTo>
                  <a:pt x="13063" y="2142309"/>
                </a:lnTo>
                <a:cubicBezTo>
                  <a:pt x="8709" y="1441269"/>
                  <a:pt x="4354" y="740229"/>
                  <a:pt x="0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rot="1745654">
            <a:off x="1346347" y="5107609"/>
            <a:ext cx="1814925" cy="2142309"/>
          </a:xfrm>
          <a:custGeom>
            <a:avLst/>
            <a:gdLst>
              <a:gd name="connsiteX0" fmla="*/ 0 w 1894114"/>
              <a:gd name="connsiteY0" fmla="*/ 0 h 2142309"/>
              <a:gd name="connsiteX1" fmla="*/ 1894114 w 1894114"/>
              <a:gd name="connsiteY1" fmla="*/ 1084217 h 2142309"/>
              <a:gd name="connsiteX2" fmla="*/ 13063 w 1894114"/>
              <a:gd name="connsiteY2" fmla="*/ 2142309 h 2142309"/>
              <a:gd name="connsiteX3" fmla="*/ 0 w 1894114"/>
              <a:gd name="connsiteY3" fmla="*/ 0 h 2142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94114" h="2142309">
                <a:moveTo>
                  <a:pt x="0" y="0"/>
                </a:moveTo>
                <a:lnTo>
                  <a:pt x="1894114" y="1084217"/>
                </a:lnTo>
                <a:lnTo>
                  <a:pt x="13063" y="2142309"/>
                </a:lnTo>
                <a:cubicBezTo>
                  <a:pt x="8709" y="1441269"/>
                  <a:pt x="4354" y="740229"/>
                  <a:pt x="0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 rot="1790524">
            <a:off x="3423123" y="5081979"/>
            <a:ext cx="1814925" cy="2142309"/>
          </a:xfrm>
          <a:custGeom>
            <a:avLst/>
            <a:gdLst>
              <a:gd name="connsiteX0" fmla="*/ 0 w 1894114"/>
              <a:gd name="connsiteY0" fmla="*/ 0 h 2142309"/>
              <a:gd name="connsiteX1" fmla="*/ 1894114 w 1894114"/>
              <a:gd name="connsiteY1" fmla="*/ 1084217 h 2142309"/>
              <a:gd name="connsiteX2" fmla="*/ 13063 w 1894114"/>
              <a:gd name="connsiteY2" fmla="*/ 2142309 h 2142309"/>
              <a:gd name="connsiteX3" fmla="*/ 0 w 1894114"/>
              <a:gd name="connsiteY3" fmla="*/ 0 h 2142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94114" h="2142309">
                <a:moveTo>
                  <a:pt x="0" y="0"/>
                </a:moveTo>
                <a:lnTo>
                  <a:pt x="1894114" y="1084217"/>
                </a:lnTo>
                <a:lnTo>
                  <a:pt x="13063" y="2142309"/>
                </a:lnTo>
                <a:cubicBezTo>
                  <a:pt x="8709" y="1441269"/>
                  <a:pt x="4354" y="740229"/>
                  <a:pt x="0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rot="1790524">
            <a:off x="5497782" y="5081978"/>
            <a:ext cx="1814925" cy="2142309"/>
          </a:xfrm>
          <a:custGeom>
            <a:avLst/>
            <a:gdLst>
              <a:gd name="connsiteX0" fmla="*/ 0 w 1894114"/>
              <a:gd name="connsiteY0" fmla="*/ 0 h 2142309"/>
              <a:gd name="connsiteX1" fmla="*/ 1894114 w 1894114"/>
              <a:gd name="connsiteY1" fmla="*/ 1084217 h 2142309"/>
              <a:gd name="connsiteX2" fmla="*/ 13063 w 1894114"/>
              <a:gd name="connsiteY2" fmla="*/ 2142309 h 2142309"/>
              <a:gd name="connsiteX3" fmla="*/ 0 w 1894114"/>
              <a:gd name="connsiteY3" fmla="*/ 0 h 2142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94114" h="2142309">
                <a:moveTo>
                  <a:pt x="0" y="0"/>
                </a:moveTo>
                <a:lnTo>
                  <a:pt x="1894114" y="1084217"/>
                </a:lnTo>
                <a:lnTo>
                  <a:pt x="13063" y="2142309"/>
                </a:lnTo>
                <a:cubicBezTo>
                  <a:pt x="8709" y="1441269"/>
                  <a:pt x="4354" y="740229"/>
                  <a:pt x="0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7605507" y="410817"/>
            <a:ext cx="1587776" cy="2160104"/>
          </a:xfrm>
          <a:custGeom>
            <a:avLst/>
            <a:gdLst>
              <a:gd name="connsiteX0" fmla="*/ 0 w 1881809"/>
              <a:gd name="connsiteY0" fmla="*/ 1046922 h 2160104"/>
              <a:gd name="connsiteX1" fmla="*/ 1868557 w 1881809"/>
              <a:gd name="connsiteY1" fmla="*/ 2160104 h 2160104"/>
              <a:gd name="connsiteX2" fmla="*/ 1881809 w 1881809"/>
              <a:gd name="connsiteY2" fmla="*/ 0 h 2160104"/>
              <a:gd name="connsiteX3" fmla="*/ 0 w 1881809"/>
              <a:gd name="connsiteY3" fmla="*/ 1046922 h 2160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1809" h="2160104">
                <a:moveTo>
                  <a:pt x="0" y="1046922"/>
                </a:moveTo>
                <a:lnTo>
                  <a:pt x="1868557" y="2160104"/>
                </a:lnTo>
                <a:cubicBezTo>
                  <a:pt x="1872974" y="1440069"/>
                  <a:pt x="1877392" y="720035"/>
                  <a:pt x="1881809" y="0"/>
                </a:cubicBezTo>
                <a:lnTo>
                  <a:pt x="0" y="1046922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 rot="3572951">
            <a:off x="8615996" y="280499"/>
            <a:ext cx="1912796" cy="1877715"/>
          </a:xfrm>
          <a:custGeom>
            <a:avLst/>
            <a:gdLst>
              <a:gd name="connsiteX0" fmla="*/ 0 w 1881809"/>
              <a:gd name="connsiteY0" fmla="*/ 1046922 h 2160104"/>
              <a:gd name="connsiteX1" fmla="*/ 1868557 w 1881809"/>
              <a:gd name="connsiteY1" fmla="*/ 2160104 h 2160104"/>
              <a:gd name="connsiteX2" fmla="*/ 1881809 w 1881809"/>
              <a:gd name="connsiteY2" fmla="*/ 0 h 2160104"/>
              <a:gd name="connsiteX3" fmla="*/ 0 w 1881809"/>
              <a:gd name="connsiteY3" fmla="*/ 1046922 h 2160104"/>
              <a:gd name="connsiteX0" fmla="*/ 0 w 1882599"/>
              <a:gd name="connsiteY0" fmla="*/ 947481 h 2160104"/>
              <a:gd name="connsiteX1" fmla="*/ 1869347 w 1882599"/>
              <a:gd name="connsiteY1" fmla="*/ 2160104 h 2160104"/>
              <a:gd name="connsiteX2" fmla="*/ 1882599 w 1882599"/>
              <a:gd name="connsiteY2" fmla="*/ 0 h 2160104"/>
              <a:gd name="connsiteX3" fmla="*/ 0 w 1882599"/>
              <a:gd name="connsiteY3" fmla="*/ 947481 h 2160104"/>
              <a:gd name="connsiteX0" fmla="*/ 0 w 1900546"/>
              <a:gd name="connsiteY0" fmla="*/ 947481 h 2101296"/>
              <a:gd name="connsiteX1" fmla="*/ 1900044 w 1900546"/>
              <a:gd name="connsiteY1" fmla="*/ 2101296 h 2101296"/>
              <a:gd name="connsiteX2" fmla="*/ 1882599 w 1900546"/>
              <a:gd name="connsiteY2" fmla="*/ 0 h 2101296"/>
              <a:gd name="connsiteX3" fmla="*/ 0 w 1900546"/>
              <a:gd name="connsiteY3" fmla="*/ 947481 h 2101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0546" h="2101296">
                <a:moveTo>
                  <a:pt x="0" y="947481"/>
                </a:moveTo>
                <a:cubicBezTo>
                  <a:pt x="622852" y="1318542"/>
                  <a:pt x="1277192" y="1730235"/>
                  <a:pt x="1900044" y="2101296"/>
                </a:cubicBezTo>
                <a:cubicBezTo>
                  <a:pt x="1904461" y="1381261"/>
                  <a:pt x="1878182" y="720035"/>
                  <a:pt x="1882599" y="0"/>
                </a:cubicBezTo>
                <a:lnTo>
                  <a:pt x="0" y="947481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 rot="3572951">
            <a:off x="8619494" y="2557223"/>
            <a:ext cx="1786039" cy="1782380"/>
          </a:xfrm>
          <a:custGeom>
            <a:avLst/>
            <a:gdLst>
              <a:gd name="connsiteX0" fmla="*/ 0 w 1881809"/>
              <a:gd name="connsiteY0" fmla="*/ 1046922 h 2160104"/>
              <a:gd name="connsiteX1" fmla="*/ 1868557 w 1881809"/>
              <a:gd name="connsiteY1" fmla="*/ 2160104 h 2160104"/>
              <a:gd name="connsiteX2" fmla="*/ 1881809 w 1881809"/>
              <a:gd name="connsiteY2" fmla="*/ 0 h 2160104"/>
              <a:gd name="connsiteX3" fmla="*/ 0 w 1881809"/>
              <a:gd name="connsiteY3" fmla="*/ 1046922 h 2160104"/>
              <a:gd name="connsiteX0" fmla="*/ 0 w 1911433"/>
              <a:gd name="connsiteY0" fmla="*/ 1046922 h 2252586"/>
              <a:gd name="connsiteX1" fmla="*/ 1911076 w 1911433"/>
              <a:gd name="connsiteY1" fmla="*/ 2252586 h 2252586"/>
              <a:gd name="connsiteX2" fmla="*/ 1881809 w 1911433"/>
              <a:gd name="connsiteY2" fmla="*/ 0 h 2252586"/>
              <a:gd name="connsiteX3" fmla="*/ 0 w 1911433"/>
              <a:gd name="connsiteY3" fmla="*/ 1046922 h 2252586"/>
              <a:gd name="connsiteX0" fmla="*/ 0 w 1786264"/>
              <a:gd name="connsiteY0" fmla="*/ 1008422 h 2252586"/>
              <a:gd name="connsiteX1" fmla="*/ 1785907 w 1786264"/>
              <a:gd name="connsiteY1" fmla="*/ 2252586 h 2252586"/>
              <a:gd name="connsiteX2" fmla="*/ 1756640 w 1786264"/>
              <a:gd name="connsiteY2" fmla="*/ 0 h 2252586"/>
              <a:gd name="connsiteX3" fmla="*/ 0 w 1786264"/>
              <a:gd name="connsiteY3" fmla="*/ 1008422 h 2252586"/>
              <a:gd name="connsiteX0" fmla="*/ 0 w 1786039"/>
              <a:gd name="connsiteY0" fmla="*/ 868285 h 2112449"/>
              <a:gd name="connsiteX1" fmla="*/ 1785907 w 1786039"/>
              <a:gd name="connsiteY1" fmla="*/ 2112449 h 2112449"/>
              <a:gd name="connsiteX2" fmla="*/ 1687128 w 1786039"/>
              <a:gd name="connsiteY2" fmla="*/ 0 h 2112449"/>
              <a:gd name="connsiteX3" fmla="*/ 0 w 1786039"/>
              <a:gd name="connsiteY3" fmla="*/ 868285 h 2112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6039" h="2112449">
                <a:moveTo>
                  <a:pt x="0" y="868285"/>
                </a:moveTo>
                <a:cubicBezTo>
                  <a:pt x="622852" y="1239346"/>
                  <a:pt x="1163055" y="1741388"/>
                  <a:pt x="1785907" y="2112449"/>
                </a:cubicBezTo>
                <a:cubicBezTo>
                  <a:pt x="1790324" y="1392414"/>
                  <a:pt x="1682711" y="720035"/>
                  <a:pt x="1687128" y="0"/>
                </a:cubicBezTo>
                <a:lnTo>
                  <a:pt x="0" y="868285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 rot="7158725">
            <a:off x="9420973" y="1383916"/>
            <a:ext cx="1891831" cy="1898127"/>
          </a:xfrm>
          <a:custGeom>
            <a:avLst/>
            <a:gdLst>
              <a:gd name="connsiteX0" fmla="*/ 0 w 1881809"/>
              <a:gd name="connsiteY0" fmla="*/ 1046922 h 2160104"/>
              <a:gd name="connsiteX1" fmla="*/ 1868557 w 1881809"/>
              <a:gd name="connsiteY1" fmla="*/ 2160104 h 2160104"/>
              <a:gd name="connsiteX2" fmla="*/ 1881809 w 1881809"/>
              <a:gd name="connsiteY2" fmla="*/ 0 h 2160104"/>
              <a:gd name="connsiteX3" fmla="*/ 0 w 1881809"/>
              <a:gd name="connsiteY3" fmla="*/ 1046922 h 2160104"/>
              <a:gd name="connsiteX0" fmla="*/ 0 w 1891831"/>
              <a:gd name="connsiteY0" fmla="*/ 1136448 h 2249630"/>
              <a:gd name="connsiteX1" fmla="*/ 1868557 w 1891831"/>
              <a:gd name="connsiteY1" fmla="*/ 2249630 h 2249630"/>
              <a:gd name="connsiteX2" fmla="*/ 1891831 w 1891831"/>
              <a:gd name="connsiteY2" fmla="*/ 0 h 2249630"/>
              <a:gd name="connsiteX3" fmla="*/ 0 w 1891831"/>
              <a:gd name="connsiteY3" fmla="*/ 1136448 h 2249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91831" h="2249630">
                <a:moveTo>
                  <a:pt x="0" y="1136448"/>
                </a:moveTo>
                <a:lnTo>
                  <a:pt x="1868557" y="2249630"/>
                </a:lnTo>
                <a:cubicBezTo>
                  <a:pt x="1872974" y="1529595"/>
                  <a:pt x="1887414" y="720035"/>
                  <a:pt x="1891831" y="0"/>
                </a:cubicBezTo>
                <a:lnTo>
                  <a:pt x="0" y="1136448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rot="8915598">
            <a:off x="2382210" y="4156990"/>
            <a:ext cx="1803134" cy="2160104"/>
          </a:xfrm>
          <a:custGeom>
            <a:avLst/>
            <a:gdLst>
              <a:gd name="connsiteX0" fmla="*/ 0 w 1881809"/>
              <a:gd name="connsiteY0" fmla="*/ 1046922 h 2160104"/>
              <a:gd name="connsiteX1" fmla="*/ 1868557 w 1881809"/>
              <a:gd name="connsiteY1" fmla="*/ 2160104 h 2160104"/>
              <a:gd name="connsiteX2" fmla="*/ 1881809 w 1881809"/>
              <a:gd name="connsiteY2" fmla="*/ 0 h 2160104"/>
              <a:gd name="connsiteX3" fmla="*/ 0 w 1881809"/>
              <a:gd name="connsiteY3" fmla="*/ 1046922 h 2160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1809" h="2160104">
                <a:moveTo>
                  <a:pt x="0" y="1046922"/>
                </a:moveTo>
                <a:lnTo>
                  <a:pt x="1868557" y="2160104"/>
                </a:lnTo>
                <a:cubicBezTo>
                  <a:pt x="1872974" y="1440069"/>
                  <a:pt x="1877392" y="720035"/>
                  <a:pt x="1881809" y="0"/>
                </a:cubicBezTo>
                <a:lnTo>
                  <a:pt x="0" y="1046922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 rot="8946336">
            <a:off x="4439796" y="4163482"/>
            <a:ext cx="1771947" cy="2160834"/>
          </a:xfrm>
          <a:custGeom>
            <a:avLst/>
            <a:gdLst>
              <a:gd name="connsiteX0" fmla="*/ 0 w 1881809"/>
              <a:gd name="connsiteY0" fmla="*/ 1046922 h 2160104"/>
              <a:gd name="connsiteX1" fmla="*/ 1868557 w 1881809"/>
              <a:gd name="connsiteY1" fmla="*/ 2160104 h 2160104"/>
              <a:gd name="connsiteX2" fmla="*/ 1881809 w 1881809"/>
              <a:gd name="connsiteY2" fmla="*/ 0 h 2160104"/>
              <a:gd name="connsiteX3" fmla="*/ 0 w 1881809"/>
              <a:gd name="connsiteY3" fmla="*/ 1046922 h 2160104"/>
              <a:gd name="connsiteX0" fmla="*/ 0 w 1881809"/>
              <a:gd name="connsiteY0" fmla="*/ 1046922 h 2273810"/>
              <a:gd name="connsiteX1" fmla="*/ 1744828 w 1881809"/>
              <a:gd name="connsiteY1" fmla="*/ 2273810 h 2273810"/>
              <a:gd name="connsiteX2" fmla="*/ 1881809 w 1881809"/>
              <a:gd name="connsiteY2" fmla="*/ 0 h 2273810"/>
              <a:gd name="connsiteX3" fmla="*/ 0 w 1881809"/>
              <a:gd name="connsiteY3" fmla="*/ 1046922 h 2273810"/>
              <a:gd name="connsiteX0" fmla="*/ 0 w 2270026"/>
              <a:gd name="connsiteY0" fmla="*/ 1181294 h 2273810"/>
              <a:gd name="connsiteX1" fmla="*/ 2133045 w 2270026"/>
              <a:gd name="connsiteY1" fmla="*/ 2273810 h 2273810"/>
              <a:gd name="connsiteX2" fmla="*/ 2270026 w 2270026"/>
              <a:gd name="connsiteY2" fmla="*/ 0 h 2273810"/>
              <a:gd name="connsiteX3" fmla="*/ 0 w 2270026"/>
              <a:gd name="connsiteY3" fmla="*/ 1181294 h 2273810"/>
              <a:gd name="connsiteX0" fmla="*/ 0 w 2270026"/>
              <a:gd name="connsiteY0" fmla="*/ 1181294 h 2407702"/>
              <a:gd name="connsiteX1" fmla="*/ 2200199 w 2270026"/>
              <a:gd name="connsiteY1" fmla="*/ 2407702 h 2407702"/>
              <a:gd name="connsiteX2" fmla="*/ 2270026 w 2270026"/>
              <a:gd name="connsiteY2" fmla="*/ 0 h 2407702"/>
              <a:gd name="connsiteX3" fmla="*/ 0 w 2270026"/>
              <a:gd name="connsiteY3" fmla="*/ 1181294 h 2407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0026" h="2407702">
                <a:moveTo>
                  <a:pt x="0" y="1181294"/>
                </a:moveTo>
                <a:cubicBezTo>
                  <a:pt x="622852" y="1552355"/>
                  <a:pt x="1577347" y="2036641"/>
                  <a:pt x="2200199" y="2407702"/>
                </a:cubicBezTo>
                <a:cubicBezTo>
                  <a:pt x="2204616" y="1687667"/>
                  <a:pt x="2265609" y="720035"/>
                  <a:pt x="2270026" y="0"/>
                </a:cubicBezTo>
                <a:lnTo>
                  <a:pt x="0" y="1181294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 rot="8943896">
            <a:off x="6542851" y="4274135"/>
            <a:ext cx="1516335" cy="2162702"/>
          </a:xfrm>
          <a:custGeom>
            <a:avLst/>
            <a:gdLst>
              <a:gd name="connsiteX0" fmla="*/ 0 w 1881809"/>
              <a:gd name="connsiteY0" fmla="*/ 1046922 h 2160104"/>
              <a:gd name="connsiteX1" fmla="*/ 1868557 w 1881809"/>
              <a:gd name="connsiteY1" fmla="*/ 2160104 h 2160104"/>
              <a:gd name="connsiteX2" fmla="*/ 1881809 w 1881809"/>
              <a:gd name="connsiteY2" fmla="*/ 0 h 2160104"/>
              <a:gd name="connsiteX3" fmla="*/ 0 w 1881809"/>
              <a:gd name="connsiteY3" fmla="*/ 1046922 h 2160104"/>
              <a:gd name="connsiteX0" fmla="*/ 0 w 1881809"/>
              <a:gd name="connsiteY0" fmla="*/ 1046922 h 1796815"/>
              <a:gd name="connsiteX1" fmla="*/ 1854728 w 1881809"/>
              <a:gd name="connsiteY1" fmla="*/ 1796815 h 1796815"/>
              <a:gd name="connsiteX2" fmla="*/ 1881809 w 1881809"/>
              <a:gd name="connsiteY2" fmla="*/ 0 h 1796815"/>
              <a:gd name="connsiteX3" fmla="*/ 0 w 1881809"/>
              <a:gd name="connsiteY3" fmla="*/ 1046922 h 1796815"/>
              <a:gd name="connsiteX0" fmla="*/ 0 w 1855004"/>
              <a:gd name="connsiteY0" fmla="*/ 1263822 h 2013715"/>
              <a:gd name="connsiteX1" fmla="*/ 1854728 w 1855004"/>
              <a:gd name="connsiteY1" fmla="*/ 2013715 h 2013715"/>
              <a:gd name="connsiteX2" fmla="*/ 1813505 w 1855004"/>
              <a:gd name="connsiteY2" fmla="*/ 0 h 2013715"/>
              <a:gd name="connsiteX3" fmla="*/ 0 w 1855004"/>
              <a:gd name="connsiteY3" fmla="*/ 1263822 h 2013715"/>
              <a:gd name="connsiteX0" fmla="*/ -1 w 1582340"/>
              <a:gd name="connsiteY0" fmla="*/ 1065055 h 2013715"/>
              <a:gd name="connsiteX1" fmla="*/ 1582064 w 1582340"/>
              <a:gd name="connsiteY1" fmla="*/ 2013715 h 2013715"/>
              <a:gd name="connsiteX2" fmla="*/ 1540841 w 1582340"/>
              <a:gd name="connsiteY2" fmla="*/ 0 h 2013715"/>
              <a:gd name="connsiteX3" fmla="*/ -1 w 1582340"/>
              <a:gd name="connsiteY3" fmla="*/ 1065055 h 2013715"/>
              <a:gd name="connsiteX0" fmla="*/ 0 w 1582260"/>
              <a:gd name="connsiteY0" fmla="*/ 1148681 h 2097341"/>
              <a:gd name="connsiteX1" fmla="*/ 1582065 w 1582260"/>
              <a:gd name="connsiteY1" fmla="*/ 2097341 h 2097341"/>
              <a:gd name="connsiteX2" fmla="*/ 1518977 w 1582260"/>
              <a:gd name="connsiteY2" fmla="*/ 0 h 2097341"/>
              <a:gd name="connsiteX3" fmla="*/ 0 w 1582260"/>
              <a:gd name="connsiteY3" fmla="*/ 1148681 h 2097341"/>
              <a:gd name="connsiteX0" fmla="*/ 0 w 1582496"/>
              <a:gd name="connsiteY0" fmla="*/ 1214042 h 2162702"/>
              <a:gd name="connsiteX1" fmla="*/ 1582065 w 1582496"/>
              <a:gd name="connsiteY1" fmla="*/ 2162702 h 2162702"/>
              <a:gd name="connsiteX2" fmla="*/ 1559858 w 1582496"/>
              <a:gd name="connsiteY2" fmla="*/ 0 h 2162702"/>
              <a:gd name="connsiteX3" fmla="*/ 0 w 1582496"/>
              <a:gd name="connsiteY3" fmla="*/ 1214042 h 2162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2496" h="2162702">
                <a:moveTo>
                  <a:pt x="0" y="1214042"/>
                </a:moveTo>
                <a:lnTo>
                  <a:pt x="1582065" y="2162702"/>
                </a:lnTo>
                <a:cubicBezTo>
                  <a:pt x="1586482" y="1442667"/>
                  <a:pt x="1555441" y="720035"/>
                  <a:pt x="1559858" y="0"/>
                </a:cubicBezTo>
                <a:lnTo>
                  <a:pt x="0" y="1214042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endCxn id="22" idx="2"/>
          </p:cNvCxnSpPr>
          <p:nvPr/>
        </p:nvCxnSpPr>
        <p:spPr>
          <a:xfrm>
            <a:off x="5085093" y="4801516"/>
            <a:ext cx="35157" cy="182442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7236904" y="4728799"/>
            <a:ext cx="1117434" cy="20437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658734" y="4743358"/>
            <a:ext cx="1117434" cy="20437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985696" y="4806820"/>
            <a:ext cx="1031127" cy="1921565"/>
          </a:xfrm>
          <a:custGeom>
            <a:avLst/>
            <a:gdLst>
              <a:gd name="connsiteX0" fmla="*/ 0 w 1099931"/>
              <a:gd name="connsiteY0" fmla="*/ 1895061 h 1895061"/>
              <a:gd name="connsiteX1" fmla="*/ 1099931 w 1099931"/>
              <a:gd name="connsiteY1" fmla="*/ 0 h 1895061"/>
              <a:gd name="connsiteX2" fmla="*/ 0 w 1099931"/>
              <a:gd name="connsiteY2" fmla="*/ 26505 h 1895061"/>
              <a:gd name="connsiteX3" fmla="*/ 0 w 1099931"/>
              <a:gd name="connsiteY3" fmla="*/ 1895061 h 1895061"/>
              <a:gd name="connsiteX0" fmla="*/ 0 w 1099931"/>
              <a:gd name="connsiteY0" fmla="*/ 1921565 h 1921565"/>
              <a:gd name="connsiteX1" fmla="*/ 1099931 w 1099931"/>
              <a:gd name="connsiteY1" fmla="*/ 26504 h 1921565"/>
              <a:gd name="connsiteX2" fmla="*/ 0 w 1099931"/>
              <a:gd name="connsiteY2" fmla="*/ 0 h 1921565"/>
              <a:gd name="connsiteX3" fmla="*/ 0 w 1099931"/>
              <a:gd name="connsiteY3" fmla="*/ 1921565 h 1921565"/>
              <a:gd name="connsiteX0" fmla="*/ 42863 w 1099931"/>
              <a:gd name="connsiteY0" fmla="*/ 1931090 h 1931090"/>
              <a:gd name="connsiteX1" fmla="*/ 1099931 w 1099931"/>
              <a:gd name="connsiteY1" fmla="*/ 26504 h 1931090"/>
              <a:gd name="connsiteX2" fmla="*/ 0 w 1099931"/>
              <a:gd name="connsiteY2" fmla="*/ 0 h 1931090"/>
              <a:gd name="connsiteX3" fmla="*/ 42863 w 1099931"/>
              <a:gd name="connsiteY3" fmla="*/ 1931090 h 1931090"/>
              <a:gd name="connsiteX0" fmla="*/ 19050 w 1076118"/>
              <a:gd name="connsiteY0" fmla="*/ 1921565 h 1921565"/>
              <a:gd name="connsiteX1" fmla="*/ 1076118 w 1076118"/>
              <a:gd name="connsiteY1" fmla="*/ 16979 h 1921565"/>
              <a:gd name="connsiteX2" fmla="*/ 0 w 1076118"/>
              <a:gd name="connsiteY2" fmla="*/ 0 h 1921565"/>
              <a:gd name="connsiteX3" fmla="*/ 19050 w 1076118"/>
              <a:gd name="connsiteY3" fmla="*/ 1921565 h 192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6118" h="1921565">
                <a:moveTo>
                  <a:pt x="19050" y="1921565"/>
                </a:moveTo>
                <a:lnTo>
                  <a:pt x="1076118" y="16979"/>
                </a:lnTo>
                <a:lnTo>
                  <a:pt x="0" y="0"/>
                </a:lnTo>
                <a:cubicBezTo>
                  <a:pt x="4417" y="614017"/>
                  <a:pt x="27885" y="1281044"/>
                  <a:pt x="19050" y="1921565"/>
                </a:cubicBez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7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4.07407E-6 L -0.31354 -4.07407E-6 C -0.45391 -4.07407E-6 -0.62695 0.1294 -0.62695 0.23449 L -0.62695 0.46922 " pathEditMode="relative" rAng="0" ptsTypes="AAAA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54" y="2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9" grpId="0" animBg="1"/>
      <p:bldP spid="9" grpId="1" animBg="1"/>
      <p:bldP spid="9" grpId="2" animBg="1"/>
      <p:bldP spid="10" grpId="0" animBg="1"/>
      <p:bldP spid="10" grpId="1" animBg="1"/>
      <p:bldP spid="11" grpId="0" animBg="1"/>
      <p:bldP spid="12" grpId="0" animBg="1"/>
      <p:bldP spid="13" grpId="0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8" grpId="0" animBg="1"/>
      <p:bldP spid="18" grpId="1" animBg="1"/>
      <p:bldP spid="21" grpId="0" animBg="1"/>
      <p:bldP spid="22" grpId="0" animBg="1"/>
      <p:bldP spid="23" grpId="0" animBg="1"/>
      <p:bldP spid="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YokKp3pwVFc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348157" y="253522"/>
            <a:ext cx="9555040" cy="6370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72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7006641" y="2659818"/>
            <a:ext cx="3729258" cy="12804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699803" y="2448952"/>
            <a:ext cx="245258" cy="584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1" dirty="0"/>
              <a:t>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35901" y="2448952"/>
            <a:ext cx="382929" cy="584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1" dirty="0"/>
              <a:t>C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8884288" y="547865"/>
            <a:ext cx="0" cy="4223904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7040715" y="576846"/>
            <a:ext cx="3704238" cy="4176625"/>
          </a:xfrm>
          <a:custGeom>
            <a:avLst/>
            <a:gdLst>
              <a:gd name="connsiteX0" fmla="*/ 2888974 w 5804452"/>
              <a:gd name="connsiteY0" fmla="*/ 0 h 5791200"/>
              <a:gd name="connsiteX1" fmla="*/ 0 w 5804452"/>
              <a:gd name="connsiteY1" fmla="*/ 2902226 h 5791200"/>
              <a:gd name="connsiteX2" fmla="*/ 2888974 w 5804452"/>
              <a:gd name="connsiteY2" fmla="*/ 5791200 h 5791200"/>
              <a:gd name="connsiteX3" fmla="*/ 5804452 w 5804452"/>
              <a:gd name="connsiteY3" fmla="*/ 2915478 h 5791200"/>
              <a:gd name="connsiteX4" fmla="*/ 2888974 w 5804452"/>
              <a:gd name="connsiteY4" fmla="*/ 0 h 579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04452" h="5791200">
                <a:moveTo>
                  <a:pt x="2888974" y="0"/>
                </a:moveTo>
                <a:lnTo>
                  <a:pt x="0" y="2902226"/>
                </a:lnTo>
                <a:lnTo>
                  <a:pt x="2888974" y="5791200"/>
                </a:lnTo>
                <a:lnTo>
                  <a:pt x="5804452" y="2915478"/>
                </a:lnTo>
                <a:lnTo>
                  <a:pt x="2888974" y="0"/>
                </a:lnTo>
                <a:close/>
              </a:path>
            </a:pathLst>
          </a:custGeom>
          <a:solidFill>
            <a:srgbClr val="5B9BD5">
              <a:alpha val="2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62246" y="202180"/>
            <a:ext cx="6513099" cy="7850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1" dirty="0"/>
              <a:t>Brainstorm with your group every property you see for this square.</a:t>
            </a:r>
          </a:p>
          <a:p>
            <a:pPr marL="457232" indent="-457232">
              <a:buFont typeface="Arial" panose="020B0604020202020204" pitchFamily="34" charset="0"/>
              <a:buChar char="•"/>
            </a:pPr>
            <a:r>
              <a:rPr lang="en-US" sz="2801" dirty="0">
                <a:solidFill>
                  <a:schemeClr val="accent1"/>
                </a:solidFill>
              </a:rPr>
              <a:t>Four equal sides</a:t>
            </a:r>
          </a:p>
          <a:p>
            <a:pPr marL="457232" indent="-457232">
              <a:buFont typeface="Arial" panose="020B0604020202020204" pitchFamily="34" charset="0"/>
              <a:buChar char="•"/>
            </a:pPr>
            <a:r>
              <a:rPr lang="en-US" sz="2801" dirty="0">
                <a:solidFill>
                  <a:srgbClr val="7030A0"/>
                </a:solidFill>
              </a:rPr>
              <a:t>Four 90ᵒ angles for vertices</a:t>
            </a:r>
          </a:p>
          <a:p>
            <a:pPr marL="457232" indent="-457232">
              <a:buFont typeface="Arial" panose="020B0604020202020204" pitchFamily="34" charset="0"/>
              <a:buChar char="•"/>
            </a:pPr>
            <a:r>
              <a:rPr lang="en-US" sz="2801" dirty="0">
                <a:solidFill>
                  <a:schemeClr val="accent2">
                    <a:lumMod val="75000"/>
                  </a:schemeClr>
                </a:solidFill>
              </a:rPr>
              <a:t>Diagonals are perpendicular</a:t>
            </a:r>
          </a:p>
          <a:p>
            <a:pPr marL="457232" indent="-457232">
              <a:buFont typeface="Arial" panose="020B0604020202020204" pitchFamily="34" charset="0"/>
              <a:buChar char="•"/>
            </a:pPr>
            <a:r>
              <a:rPr lang="en-US" sz="2801" dirty="0">
                <a:solidFill>
                  <a:schemeClr val="accent1"/>
                </a:solidFill>
              </a:rPr>
              <a:t>Diagonals are equal in length</a:t>
            </a:r>
          </a:p>
          <a:p>
            <a:pPr marL="457232" indent="-457232">
              <a:buFont typeface="Arial" panose="020B0604020202020204" pitchFamily="34" charset="0"/>
              <a:buChar char="•"/>
            </a:pPr>
            <a:r>
              <a:rPr lang="en-US" sz="2801" dirty="0">
                <a:solidFill>
                  <a:srgbClr val="00B050"/>
                </a:solidFill>
              </a:rPr>
              <a:t>Diagonals bisect each other</a:t>
            </a:r>
          </a:p>
          <a:p>
            <a:pPr marL="457232" indent="-457232">
              <a:buFont typeface="Arial" panose="020B0604020202020204" pitchFamily="34" charset="0"/>
              <a:buChar char="•"/>
            </a:pPr>
            <a:r>
              <a:rPr lang="en-US" sz="2801" dirty="0">
                <a:solidFill>
                  <a:srgbClr val="FF0000"/>
                </a:solidFill>
              </a:rPr>
              <a:t>Diagonals bisect the vertex angles</a:t>
            </a:r>
          </a:p>
          <a:p>
            <a:pPr marL="457232" indent="-457232">
              <a:buFont typeface="Arial" panose="020B0604020202020204" pitchFamily="34" charset="0"/>
              <a:buChar char="•"/>
            </a:pPr>
            <a:r>
              <a:rPr lang="en-US" sz="2801" dirty="0">
                <a:solidFill>
                  <a:srgbClr val="FFC000"/>
                </a:solidFill>
              </a:rPr>
              <a:t>Opposite sides are parallel</a:t>
            </a:r>
          </a:p>
          <a:p>
            <a:r>
              <a:rPr lang="en-US" sz="2801" dirty="0"/>
              <a:t>How many triangles are created by the diagonals?</a:t>
            </a:r>
          </a:p>
          <a:p>
            <a:r>
              <a:rPr lang="en-US" sz="2801" dirty="0"/>
              <a:t>Can you classify the triangles?</a:t>
            </a:r>
          </a:p>
          <a:p>
            <a:r>
              <a:rPr lang="en-US" sz="2801" dirty="0"/>
              <a:t>Every single one is a Special Right.  Measure the sides of a large and a small triangle to see the  ratios on your construction.</a:t>
            </a:r>
          </a:p>
          <a:p>
            <a:endParaRPr lang="en-US" sz="2801" dirty="0"/>
          </a:p>
          <a:p>
            <a:endParaRPr lang="en-US" sz="2801" dirty="0"/>
          </a:p>
          <a:p>
            <a:pPr marL="457232" indent="-457232">
              <a:buFont typeface="Arial" panose="020B0604020202020204" pitchFamily="34" charset="0"/>
              <a:buChar char="•"/>
            </a:pPr>
            <a:endParaRPr lang="en-US" sz="2801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7888309" y="1414660"/>
            <a:ext cx="209186" cy="255114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7825231" y="3592882"/>
            <a:ext cx="247923" cy="215253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9671087" y="3587954"/>
            <a:ext cx="209186" cy="255114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9688648" y="1524322"/>
            <a:ext cx="247923" cy="215253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8683907" y="754465"/>
            <a:ext cx="374741" cy="235132"/>
          </a:xfrm>
          <a:custGeom>
            <a:avLst/>
            <a:gdLst>
              <a:gd name="connsiteX0" fmla="*/ 0 w 404948"/>
              <a:gd name="connsiteY0" fmla="*/ 13063 h 182880"/>
              <a:gd name="connsiteX1" fmla="*/ 235131 w 404948"/>
              <a:gd name="connsiteY1" fmla="*/ 182880 h 182880"/>
              <a:gd name="connsiteX2" fmla="*/ 404948 w 404948"/>
              <a:gd name="connsiteY2" fmla="*/ 0 h 182880"/>
              <a:gd name="connsiteX0" fmla="*/ 0 w 509451"/>
              <a:gd name="connsiteY0" fmla="*/ 33383 h 203200"/>
              <a:gd name="connsiteX1" fmla="*/ 235131 w 509451"/>
              <a:gd name="connsiteY1" fmla="*/ 203200 h 203200"/>
              <a:gd name="connsiteX2" fmla="*/ 509451 w 509451"/>
              <a:gd name="connsiteY2" fmla="*/ 0 h 203200"/>
              <a:gd name="connsiteX0" fmla="*/ 0 w 509451"/>
              <a:gd name="connsiteY0" fmla="*/ 53703 h 223520"/>
              <a:gd name="connsiteX1" fmla="*/ 235131 w 509451"/>
              <a:gd name="connsiteY1" fmla="*/ 223520 h 223520"/>
              <a:gd name="connsiteX2" fmla="*/ 509451 w 509451"/>
              <a:gd name="connsiteY2" fmla="*/ 0 h 223520"/>
              <a:gd name="connsiteX0" fmla="*/ 0 w 444137"/>
              <a:gd name="connsiteY0" fmla="*/ 13063 h 182880"/>
              <a:gd name="connsiteX1" fmla="*/ 235131 w 444137"/>
              <a:gd name="connsiteY1" fmla="*/ 182880 h 182880"/>
              <a:gd name="connsiteX2" fmla="*/ 444137 w 444137"/>
              <a:gd name="connsiteY2" fmla="*/ 0 h 18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4137" h="182880">
                <a:moveTo>
                  <a:pt x="0" y="13063"/>
                </a:moveTo>
                <a:lnTo>
                  <a:pt x="235131" y="182880"/>
                </a:lnTo>
                <a:lnTo>
                  <a:pt x="444137" y="0"/>
                </a:lnTo>
              </a:path>
            </a:pathLst>
          </a:cu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 rot="5400000">
            <a:off x="10239163" y="2573430"/>
            <a:ext cx="444137" cy="198393"/>
          </a:xfrm>
          <a:custGeom>
            <a:avLst/>
            <a:gdLst>
              <a:gd name="connsiteX0" fmla="*/ 0 w 404948"/>
              <a:gd name="connsiteY0" fmla="*/ 13063 h 182880"/>
              <a:gd name="connsiteX1" fmla="*/ 235131 w 404948"/>
              <a:gd name="connsiteY1" fmla="*/ 182880 h 182880"/>
              <a:gd name="connsiteX2" fmla="*/ 404948 w 404948"/>
              <a:gd name="connsiteY2" fmla="*/ 0 h 182880"/>
              <a:gd name="connsiteX0" fmla="*/ 0 w 509451"/>
              <a:gd name="connsiteY0" fmla="*/ 33383 h 203200"/>
              <a:gd name="connsiteX1" fmla="*/ 235131 w 509451"/>
              <a:gd name="connsiteY1" fmla="*/ 203200 h 203200"/>
              <a:gd name="connsiteX2" fmla="*/ 509451 w 509451"/>
              <a:gd name="connsiteY2" fmla="*/ 0 h 203200"/>
              <a:gd name="connsiteX0" fmla="*/ 0 w 509451"/>
              <a:gd name="connsiteY0" fmla="*/ 53703 h 223520"/>
              <a:gd name="connsiteX1" fmla="*/ 235131 w 509451"/>
              <a:gd name="connsiteY1" fmla="*/ 223520 h 223520"/>
              <a:gd name="connsiteX2" fmla="*/ 509451 w 509451"/>
              <a:gd name="connsiteY2" fmla="*/ 0 h 223520"/>
              <a:gd name="connsiteX0" fmla="*/ 0 w 444137"/>
              <a:gd name="connsiteY0" fmla="*/ 13063 h 182880"/>
              <a:gd name="connsiteX1" fmla="*/ 235131 w 444137"/>
              <a:gd name="connsiteY1" fmla="*/ 182880 h 182880"/>
              <a:gd name="connsiteX2" fmla="*/ 444137 w 444137"/>
              <a:gd name="connsiteY2" fmla="*/ 0 h 18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4137" h="182880">
                <a:moveTo>
                  <a:pt x="0" y="13063"/>
                </a:moveTo>
                <a:lnTo>
                  <a:pt x="235131" y="182880"/>
                </a:lnTo>
                <a:lnTo>
                  <a:pt x="444137" y="0"/>
                </a:lnTo>
              </a:path>
            </a:pathLst>
          </a:cu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 rot="10800000">
            <a:off x="8705474" y="4342844"/>
            <a:ext cx="374741" cy="235132"/>
          </a:xfrm>
          <a:custGeom>
            <a:avLst/>
            <a:gdLst>
              <a:gd name="connsiteX0" fmla="*/ 0 w 404948"/>
              <a:gd name="connsiteY0" fmla="*/ 13063 h 182880"/>
              <a:gd name="connsiteX1" fmla="*/ 235131 w 404948"/>
              <a:gd name="connsiteY1" fmla="*/ 182880 h 182880"/>
              <a:gd name="connsiteX2" fmla="*/ 404948 w 404948"/>
              <a:gd name="connsiteY2" fmla="*/ 0 h 182880"/>
              <a:gd name="connsiteX0" fmla="*/ 0 w 509451"/>
              <a:gd name="connsiteY0" fmla="*/ 33383 h 203200"/>
              <a:gd name="connsiteX1" fmla="*/ 235131 w 509451"/>
              <a:gd name="connsiteY1" fmla="*/ 203200 h 203200"/>
              <a:gd name="connsiteX2" fmla="*/ 509451 w 509451"/>
              <a:gd name="connsiteY2" fmla="*/ 0 h 203200"/>
              <a:gd name="connsiteX0" fmla="*/ 0 w 509451"/>
              <a:gd name="connsiteY0" fmla="*/ 53703 h 223520"/>
              <a:gd name="connsiteX1" fmla="*/ 235131 w 509451"/>
              <a:gd name="connsiteY1" fmla="*/ 223520 h 223520"/>
              <a:gd name="connsiteX2" fmla="*/ 509451 w 509451"/>
              <a:gd name="connsiteY2" fmla="*/ 0 h 223520"/>
              <a:gd name="connsiteX0" fmla="*/ 0 w 444137"/>
              <a:gd name="connsiteY0" fmla="*/ 13063 h 182880"/>
              <a:gd name="connsiteX1" fmla="*/ 235131 w 444137"/>
              <a:gd name="connsiteY1" fmla="*/ 182880 h 182880"/>
              <a:gd name="connsiteX2" fmla="*/ 444137 w 444137"/>
              <a:gd name="connsiteY2" fmla="*/ 0 h 18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4137" h="182880">
                <a:moveTo>
                  <a:pt x="0" y="13063"/>
                </a:moveTo>
                <a:lnTo>
                  <a:pt x="235131" y="182880"/>
                </a:lnTo>
                <a:lnTo>
                  <a:pt x="444137" y="0"/>
                </a:lnTo>
              </a:path>
            </a:pathLst>
          </a:cu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7105100" y="2587546"/>
            <a:ext cx="444137" cy="198393"/>
          </a:xfrm>
          <a:custGeom>
            <a:avLst/>
            <a:gdLst>
              <a:gd name="connsiteX0" fmla="*/ 0 w 404948"/>
              <a:gd name="connsiteY0" fmla="*/ 13063 h 182880"/>
              <a:gd name="connsiteX1" fmla="*/ 235131 w 404948"/>
              <a:gd name="connsiteY1" fmla="*/ 182880 h 182880"/>
              <a:gd name="connsiteX2" fmla="*/ 404948 w 404948"/>
              <a:gd name="connsiteY2" fmla="*/ 0 h 182880"/>
              <a:gd name="connsiteX0" fmla="*/ 0 w 509451"/>
              <a:gd name="connsiteY0" fmla="*/ 33383 h 203200"/>
              <a:gd name="connsiteX1" fmla="*/ 235131 w 509451"/>
              <a:gd name="connsiteY1" fmla="*/ 203200 h 203200"/>
              <a:gd name="connsiteX2" fmla="*/ 509451 w 509451"/>
              <a:gd name="connsiteY2" fmla="*/ 0 h 203200"/>
              <a:gd name="connsiteX0" fmla="*/ 0 w 509451"/>
              <a:gd name="connsiteY0" fmla="*/ 53703 h 223520"/>
              <a:gd name="connsiteX1" fmla="*/ 235131 w 509451"/>
              <a:gd name="connsiteY1" fmla="*/ 223520 h 223520"/>
              <a:gd name="connsiteX2" fmla="*/ 509451 w 509451"/>
              <a:gd name="connsiteY2" fmla="*/ 0 h 223520"/>
              <a:gd name="connsiteX0" fmla="*/ 0 w 444137"/>
              <a:gd name="connsiteY0" fmla="*/ 13063 h 182880"/>
              <a:gd name="connsiteX1" fmla="*/ 235131 w 444137"/>
              <a:gd name="connsiteY1" fmla="*/ 182880 h 182880"/>
              <a:gd name="connsiteX2" fmla="*/ 444137 w 444137"/>
              <a:gd name="connsiteY2" fmla="*/ 0 h 18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4137" h="182880">
                <a:moveTo>
                  <a:pt x="0" y="13063"/>
                </a:moveTo>
                <a:lnTo>
                  <a:pt x="235131" y="182880"/>
                </a:lnTo>
                <a:lnTo>
                  <a:pt x="444137" y="0"/>
                </a:lnTo>
              </a:path>
            </a:pathLst>
          </a:cu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3638538">
            <a:off x="8843899" y="2349552"/>
            <a:ext cx="444137" cy="198393"/>
          </a:xfrm>
          <a:custGeom>
            <a:avLst/>
            <a:gdLst>
              <a:gd name="connsiteX0" fmla="*/ 0 w 404948"/>
              <a:gd name="connsiteY0" fmla="*/ 13063 h 182880"/>
              <a:gd name="connsiteX1" fmla="*/ 235131 w 404948"/>
              <a:gd name="connsiteY1" fmla="*/ 182880 h 182880"/>
              <a:gd name="connsiteX2" fmla="*/ 404948 w 404948"/>
              <a:gd name="connsiteY2" fmla="*/ 0 h 182880"/>
              <a:gd name="connsiteX0" fmla="*/ 0 w 509451"/>
              <a:gd name="connsiteY0" fmla="*/ 33383 h 203200"/>
              <a:gd name="connsiteX1" fmla="*/ 235131 w 509451"/>
              <a:gd name="connsiteY1" fmla="*/ 203200 h 203200"/>
              <a:gd name="connsiteX2" fmla="*/ 509451 w 509451"/>
              <a:gd name="connsiteY2" fmla="*/ 0 h 203200"/>
              <a:gd name="connsiteX0" fmla="*/ 0 w 509451"/>
              <a:gd name="connsiteY0" fmla="*/ 53703 h 223520"/>
              <a:gd name="connsiteX1" fmla="*/ 235131 w 509451"/>
              <a:gd name="connsiteY1" fmla="*/ 223520 h 223520"/>
              <a:gd name="connsiteX2" fmla="*/ 509451 w 509451"/>
              <a:gd name="connsiteY2" fmla="*/ 0 h 223520"/>
              <a:gd name="connsiteX0" fmla="*/ 0 w 444137"/>
              <a:gd name="connsiteY0" fmla="*/ 13063 h 182880"/>
              <a:gd name="connsiteX1" fmla="*/ 235131 w 444137"/>
              <a:gd name="connsiteY1" fmla="*/ 182880 h 182880"/>
              <a:gd name="connsiteX2" fmla="*/ 444137 w 444137"/>
              <a:gd name="connsiteY2" fmla="*/ 0 h 18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4137" h="182880">
                <a:moveTo>
                  <a:pt x="0" y="13063"/>
                </a:moveTo>
                <a:lnTo>
                  <a:pt x="235131" y="182880"/>
                </a:lnTo>
                <a:lnTo>
                  <a:pt x="444137" y="0"/>
                </a:lnTo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036526" y="561712"/>
            <a:ext cx="3703320" cy="2116183"/>
          </a:xfrm>
          <a:custGeom>
            <a:avLst/>
            <a:gdLst>
              <a:gd name="connsiteX0" fmla="*/ 2181497 w 4389120"/>
              <a:gd name="connsiteY0" fmla="*/ 39188 h 2116183"/>
              <a:gd name="connsiteX1" fmla="*/ 4389120 w 4389120"/>
              <a:gd name="connsiteY1" fmla="*/ 2103120 h 2116183"/>
              <a:gd name="connsiteX2" fmla="*/ 0 w 4389120"/>
              <a:gd name="connsiteY2" fmla="*/ 2116183 h 2116183"/>
              <a:gd name="connsiteX3" fmla="*/ 2168434 w 4389120"/>
              <a:gd name="connsiteY3" fmla="*/ 0 h 2116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89120" h="2116183">
                <a:moveTo>
                  <a:pt x="2181497" y="39188"/>
                </a:moveTo>
                <a:lnTo>
                  <a:pt x="4389120" y="2103120"/>
                </a:lnTo>
                <a:lnTo>
                  <a:pt x="0" y="2116183"/>
                </a:lnTo>
                <a:lnTo>
                  <a:pt x="2168434" y="0"/>
                </a:lnTo>
              </a:path>
            </a:pathLst>
          </a:custGeom>
          <a:solidFill>
            <a:srgbClr val="FFFF00">
              <a:alpha val="27059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10800000">
            <a:off x="6997581" y="2666262"/>
            <a:ext cx="3703320" cy="2116183"/>
          </a:xfrm>
          <a:custGeom>
            <a:avLst/>
            <a:gdLst>
              <a:gd name="connsiteX0" fmla="*/ 2181497 w 4389120"/>
              <a:gd name="connsiteY0" fmla="*/ 39188 h 2116183"/>
              <a:gd name="connsiteX1" fmla="*/ 4389120 w 4389120"/>
              <a:gd name="connsiteY1" fmla="*/ 2103120 h 2116183"/>
              <a:gd name="connsiteX2" fmla="*/ 0 w 4389120"/>
              <a:gd name="connsiteY2" fmla="*/ 2116183 h 2116183"/>
              <a:gd name="connsiteX3" fmla="*/ 2168434 w 4389120"/>
              <a:gd name="connsiteY3" fmla="*/ 0 h 2116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89120" h="2116183">
                <a:moveTo>
                  <a:pt x="2181497" y="39188"/>
                </a:moveTo>
                <a:lnTo>
                  <a:pt x="4389120" y="2103120"/>
                </a:lnTo>
                <a:lnTo>
                  <a:pt x="0" y="2116183"/>
                </a:lnTo>
                <a:lnTo>
                  <a:pt x="2168434" y="0"/>
                </a:lnTo>
              </a:path>
            </a:pathLst>
          </a:custGeom>
          <a:solidFill>
            <a:srgbClr val="FFFF00">
              <a:alpha val="27059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 rot="16200000">
            <a:off x="5866634" y="1735802"/>
            <a:ext cx="4176627" cy="1858698"/>
          </a:xfrm>
          <a:custGeom>
            <a:avLst/>
            <a:gdLst>
              <a:gd name="connsiteX0" fmla="*/ 2181497 w 4389120"/>
              <a:gd name="connsiteY0" fmla="*/ 39188 h 2116183"/>
              <a:gd name="connsiteX1" fmla="*/ 4389120 w 4389120"/>
              <a:gd name="connsiteY1" fmla="*/ 2103120 h 2116183"/>
              <a:gd name="connsiteX2" fmla="*/ 0 w 4389120"/>
              <a:gd name="connsiteY2" fmla="*/ 2116183 h 2116183"/>
              <a:gd name="connsiteX3" fmla="*/ 2168434 w 4389120"/>
              <a:gd name="connsiteY3" fmla="*/ 0 h 2116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89120" h="2116183">
                <a:moveTo>
                  <a:pt x="2181497" y="39188"/>
                </a:moveTo>
                <a:lnTo>
                  <a:pt x="4389120" y="2103120"/>
                </a:lnTo>
                <a:lnTo>
                  <a:pt x="0" y="2116183"/>
                </a:lnTo>
                <a:lnTo>
                  <a:pt x="2168434" y="0"/>
                </a:lnTo>
              </a:path>
            </a:pathLst>
          </a:custGeom>
          <a:solidFill>
            <a:srgbClr val="FFFF00">
              <a:alpha val="27059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 rot="5400000">
            <a:off x="7732617" y="1763456"/>
            <a:ext cx="4176627" cy="1858698"/>
          </a:xfrm>
          <a:custGeom>
            <a:avLst/>
            <a:gdLst>
              <a:gd name="connsiteX0" fmla="*/ 2181497 w 4389120"/>
              <a:gd name="connsiteY0" fmla="*/ 39188 h 2116183"/>
              <a:gd name="connsiteX1" fmla="*/ 4389120 w 4389120"/>
              <a:gd name="connsiteY1" fmla="*/ 2103120 h 2116183"/>
              <a:gd name="connsiteX2" fmla="*/ 0 w 4389120"/>
              <a:gd name="connsiteY2" fmla="*/ 2116183 h 2116183"/>
              <a:gd name="connsiteX3" fmla="*/ 2168434 w 4389120"/>
              <a:gd name="connsiteY3" fmla="*/ 0 h 2116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89120" h="2116183">
                <a:moveTo>
                  <a:pt x="2181497" y="39188"/>
                </a:moveTo>
                <a:lnTo>
                  <a:pt x="4389120" y="2103120"/>
                </a:lnTo>
                <a:lnTo>
                  <a:pt x="0" y="2116183"/>
                </a:lnTo>
                <a:lnTo>
                  <a:pt x="2168434" y="0"/>
                </a:lnTo>
              </a:path>
            </a:pathLst>
          </a:custGeom>
          <a:solidFill>
            <a:srgbClr val="FFFF00">
              <a:alpha val="27059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7993524" y="2471254"/>
            <a:ext cx="88314" cy="332557"/>
            <a:chOff x="5778500" y="2448743"/>
            <a:chExt cx="118060" cy="434644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5778500" y="2448743"/>
              <a:ext cx="3760" cy="421944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5892800" y="2461443"/>
              <a:ext cx="3760" cy="421944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9693219" y="2480971"/>
            <a:ext cx="88314" cy="332557"/>
            <a:chOff x="5778500" y="2448743"/>
            <a:chExt cx="118060" cy="434644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5778500" y="2448743"/>
              <a:ext cx="3760" cy="421944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5892800" y="2461443"/>
              <a:ext cx="3760" cy="421944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 rot="5400000">
            <a:off x="8820765" y="1515499"/>
            <a:ext cx="104669" cy="280594"/>
            <a:chOff x="5778500" y="2448743"/>
            <a:chExt cx="118060" cy="434644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5778500" y="2448743"/>
              <a:ext cx="3760" cy="421944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5892800" y="2461443"/>
              <a:ext cx="3760" cy="421944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 rot="5400000">
            <a:off x="8856647" y="3447658"/>
            <a:ext cx="104669" cy="280594"/>
            <a:chOff x="5778500" y="2448743"/>
            <a:chExt cx="118060" cy="434644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5778500" y="2448743"/>
              <a:ext cx="3760" cy="421944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5892800" y="2461443"/>
              <a:ext cx="3760" cy="421944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Freeform 48"/>
          <p:cNvSpPr/>
          <p:nvPr/>
        </p:nvSpPr>
        <p:spPr>
          <a:xfrm>
            <a:off x="7038975" y="571501"/>
            <a:ext cx="1885950" cy="2108200"/>
          </a:xfrm>
          <a:custGeom>
            <a:avLst/>
            <a:gdLst>
              <a:gd name="connsiteX0" fmla="*/ 2171700 w 2235200"/>
              <a:gd name="connsiteY0" fmla="*/ 0 h 2108200"/>
              <a:gd name="connsiteX1" fmla="*/ 2235200 w 2235200"/>
              <a:gd name="connsiteY1" fmla="*/ 2108200 h 2108200"/>
              <a:gd name="connsiteX2" fmla="*/ 0 w 2235200"/>
              <a:gd name="connsiteY2" fmla="*/ 2095500 h 2108200"/>
              <a:gd name="connsiteX3" fmla="*/ 2171700 w 2235200"/>
              <a:gd name="connsiteY3" fmla="*/ 0 h 210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5200" h="2108200">
                <a:moveTo>
                  <a:pt x="2171700" y="0"/>
                </a:moveTo>
                <a:lnTo>
                  <a:pt x="2235200" y="2108200"/>
                </a:lnTo>
                <a:lnTo>
                  <a:pt x="0" y="2095500"/>
                </a:lnTo>
                <a:lnTo>
                  <a:pt x="2171700" y="0"/>
                </a:lnTo>
                <a:close/>
              </a:path>
            </a:pathLst>
          </a:custGeom>
          <a:solidFill>
            <a:srgbClr val="2E75B6">
              <a:alpha val="3882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 rot="5400000">
            <a:off x="8731244" y="731082"/>
            <a:ext cx="2120969" cy="1800294"/>
          </a:xfrm>
          <a:custGeom>
            <a:avLst/>
            <a:gdLst>
              <a:gd name="connsiteX0" fmla="*/ 2171700 w 2235200"/>
              <a:gd name="connsiteY0" fmla="*/ 0 h 2108200"/>
              <a:gd name="connsiteX1" fmla="*/ 2235200 w 2235200"/>
              <a:gd name="connsiteY1" fmla="*/ 2108200 h 2108200"/>
              <a:gd name="connsiteX2" fmla="*/ 0 w 2235200"/>
              <a:gd name="connsiteY2" fmla="*/ 2095500 h 2108200"/>
              <a:gd name="connsiteX3" fmla="*/ 2171700 w 2235200"/>
              <a:gd name="connsiteY3" fmla="*/ 0 h 210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5200" h="2108200">
                <a:moveTo>
                  <a:pt x="2171700" y="0"/>
                </a:moveTo>
                <a:lnTo>
                  <a:pt x="2235200" y="2108200"/>
                </a:lnTo>
                <a:lnTo>
                  <a:pt x="0" y="2095500"/>
                </a:lnTo>
                <a:lnTo>
                  <a:pt x="2171700" y="0"/>
                </a:lnTo>
                <a:close/>
              </a:path>
            </a:pathLst>
          </a:custGeom>
          <a:solidFill>
            <a:srgbClr val="2E75B6">
              <a:alpha val="38824"/>
            </a:srgb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 rot="10800000">
            <a:off x="8860119" y="2715407"/>
            <a:ext cx="1831752" cy="2044492"/>
          </a:xfrm>
          <a:custGeom>
            <a:avLst/>
            <a:gdLst>
              <a:gd name="connsiteX0" fmla="*/ 2171700 w 2235200"/>
              <a:gd name="connsiteY0" fmla="*/ 0 h 2108200"/>
              <a:gd name="connsiteX1" fmla="*/ 2235200 w 2235200"/>
              <a:gd name="connsiteY1" fmla="*/ 2108200 h 2108200"/>
              <a:gd name="connsiteX2" fmla="*/ 0 w 2235200"/>
              <a:gd name="connsiteY2" fmla="*/ 2095500 h 2108200"/>
              <a:gd name="connsiteX3" fmla="*/ 2171700 w 2235200"/>
              <a:gd name="connsiteY3" fmla="*/ 0 h 210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5200" h="2108200">
                <a:moveTo>
                  <a:pt x="2171700" y="0"/>
                </a:moveTo>
                <a:lnTo>
                  <a:pt x="2235200" y="2108200"/>
                </a:lnTo>
                <a:lnTo>
                  <a:pt x="0" y="2095500"/>
                </a:lnTo>
                <a:lnTo>
                  <a:pt x="2171700" y="0"/>
                </a:lnTo>
                <a:close/>
              </a:path>
            </a:pathLst>
          </a:custGeom>
          <a:solidFill>
            <a:srgbClr val="2E75B6">
              <a:alpha val="3882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 rot="16200000">
            <a:off x="6928572" y="2807218"/>
            <a:ext cx="2068133" cy="1773330"/>
          </a:xfrm>
          <a:custGeom>
            <a:avLst/>
            <a:gdLst>
              <a:gd name="connsiteX0" fmla="*/ 2171700 w 2235200"/>
              <a:gd name="connsiteY0" fmla="*/ 0 h 2108200"/>
              <a:gd name="connsiteX1" fmla="*/ 2235200 w 2235200"/>
              <a:gd name="connsiteY1" fmla="*/ 2108200 h 2108200"/>
              <a:gd name="connsiteX2" fmla="*/ 0 w 2235200"/>
              <a:gd name="connsiteY2" fmla="*/ 2095500 h 2108200"/>
              <a:gd name="connsiteX3" fmla="*/ 2171700 w 2235200"/>
              <a:gd name="connsiteY3" fmla="*/ 0 h 210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5200" h="2108200">
                <a:moveTo>
                  <a:pt x="2171700" y="0"/>
                </a:moveTo>
                <a:lnTo>
                  <a:pt x="2235200" y="2108200"/>
                </a:lnTo>
                <a:lnTo>
                  <a:pt x="0" y="2095500"/>
                </a:lnTo>
                <a:lnTo>
                  <a:pt x="2171700" y="0"/>
                </a:lnTo>
                <a:close/>
              </a:path>
            </a:pathLst>
          </a:custGeom>
          <a:solidFill>
            <a:srgbClr val="2E75B6">
              <a:alpha val="3882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7426362" y="4771773"/>
            <a:ext cx="1859725" cy="2076928"/>
            <a:chOff x="1213556" y="4572000"/>
            <a:chExt cx="2063044" cy="1959581"/>
          </a:xfrm>
        </p:grpSpPr>
        <p:sp>
          <p:nvSpPr>
            <p:cNvPr id="55" name="Right Triangle 54"/>
            <p:cNvSpPr/>
            <p:nvPr/>
          </p:nvSpPr>
          <p:spPr>
            <a:xfrm>
              <a:off x="1600200" y="4572000"/>
              <a:ext cx="1676400" cy="1600200"/>
            </a:xfrm>
            <a:prstGeom prst="rtTriangl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Box 55"/>
                <p:cNvSpPr txBox="1"/>
                <p:nvPr/>
              </p:nvSpPr>
              <p:spPr>
                <a:xfrm>
                  <a:off x="2412669" y="5079288"/>
                  <a:ext cx="841612" cy="47665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400" i="1">
                            <a:latin typeface="Cambria Math"/>
                          </a:rPr>
                          <m:t>s</m:t>
                        </m:r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e>
                        </m:rad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56" name="TextBox 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2668" y="5079288"/>
                  <a:ext cx="758669" cy="505203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/>
                <p:cNvSpPr txBox="1"/>
                <p:nvPr/>
              </p:nvSpPr>
              <p:spPr>
                <a:xfrm>
                  <a:off x="1213556" y="5253335"/>
                  <a:ext cx="428915" cy="43558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400" i="1">
                            <a:latin typeface="Cambria Math"/>
                          </a:rPr>
                          <m:t>s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13556" y="5253335"/>
                  <a:ext cx="386644" cy="461665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/>
                <p:cNvSpPr txBox="1"/>
                <p:nvPr/>
              </p:nvSpPr>
              <p:spPr>
                <a:xfrm>
                  <a:off x="2133601" y="6096000"/>
                  <a:ext cx="428915" cy="43558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400" i="1">
                            <a:latin typeface="Cambria Math"/>
                          </a:rPr>
                          <m:t>s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33600" y="6096000"/>
                  <a:ext cx="386644" cy="461665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TextBox 58"/>
                <p:cNvSpPr txBox="1"/>
                <p:nvPr/>
              </p:nvSpPr>
              <p:spPr>
                <a:xfrm>
                  <a:off x="2363528" y="5786735"/>
                  <a:ext cx="825537" cy="43558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45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𝑜</m:t>
                            </m:r>
                          </m:sup>
                        </m:sSup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63529" y="5786735"/>
                  <a:ext cx="744178" cy="461665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Box 59"/>
                <p:cNvSpPr txBox="1"/>
                <p:nvPr/>
              </p:nvSpPr>
              <p:spPr>
                <a:xfrm>
                  <a:off x="1541822" y="4948535"/>
                  <a:ext cx="825537" cy="43558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45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𝑜</m:t>
                            </m:r>
                          </m:sup>
                        </m:sSup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41822" y="4948535"/>
                  <a:ext cx="744178" cy="461665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1" name="Group 60"/>
            <p:cNvGrpSpPr/>
            <p:nvPr/>
          </p:nvGrpSpPr>
          <p:grpSpPr>
            <a:xfrm rot="5400000">
              <a:off x="1600200" y="6014357"/>
              <a:ext cx="152400" cy="152400"/>
              <a:chOff x="1826825" y="5867400"/>
              <a:chExt cx="152400" cy="152400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 flipV="1">
                <a:off x="1826825" y="5867400"/>
                <a:ext cx="0" cy="1524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1826825" y="5867400"/>
                <a:ext cx="1524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8" name="Group 67"/>
          <p:cNvGrpSpPr/>
          <p:nvPr/>
        </p:nvGrpSpPr>
        <p:grpSpPr>
          <a:xfrm>
            <a:off x="8101820" y="1749289"/>
            <a:ext cx="2248752" cy="2577736"/>
            <a:chOff x="8473265" y="1749287"/>
            <a:chExt cx="2665187" cy="2577736"/>
          </a:xfrm>
        </p:grpSpPr>
        <p:sp>
          <p:nvSpPr>
            <p:cNvPr id="64" name="Freeform 63"/>
            <p:cNvSpPr/>
            <p:nvPr/>
          </p:nvSpPr>
          <p:spPr>
            <a:xfrm>
              <a:off x="10668000" y="1749287"/>
              <a:ext cx="318052" cy="331304"/>
            </a:xfrm>
            <a:custGeom>
              <a:avLst/>
              <a:gdLst>
                <a:gd name="connsiteX0" fmla="*/ 225287 w 318052"/>
                <a:gd name="connsiteY0" fmla="*/ 0 h 331304"/>
                <a:gd name="connsiteX1" fmla="*/ 318052 w 318052"/>
                <a:gd name="connsiteY1" fmla="*/ 331304 h 331304"/>
                <a:gd name="connsiteX2" fmla="*/ 0 w 318052"/>
                <a:gd name="connsiteY2" fmla="*/ 291548 h 331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8052" h="331304">
                  <a:moveTo>
                    <a:pt x="225287" y="0"/>
                  </a:moveTo>
                  <a:lnTo>
                    <a:pt x="318052" y="331304"/>
                  </a:lnTo>
                  <a:lnTo>
                    <a:pt x="0" y="291548"/>
                  </a:lnTo>
                </a:path>
              </a:pathLst>
            </a:cu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10820400" y="1901687"/>
              <a:ext cx="318052" cy="331304"/>
            </a:xfrm>
            <a:custGeom>
              <a:avLst/>
              <a:gdLst>
                <a:gd name="connsiteX0" fmla="*/ 225287 w 318052"/>
                <a:gd name="connsiteY0" fmla="*/ 0 h 331304"/>
                <a:gd name="connsiteX1" fmla="*/ 318052 w 318052"/>
                <a:gd name="connsiteY1" fmla="*/ 331304 h 331304"/>
                <a:gd name="connsiteX2" fmla="*/ 0 w 318052"/>
                <a:gd name="connsiteY2" fmla="*/ 291548 h 331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8052" h="331304">
                  <a:moveTo>
                    <a:pt x="225287" y="0"/>
                  </a:moveTo>
                  <a:lnTo>
                    <a:pt x="318052" y="331304"/>
                  </a:lnTo>
                  <a:lnTo>
                    <a:pt x="0" y="291548"/>
                  </a:lnTo>
                </a:path>
              </a:pathLst>
            </a:cu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8473265" y="3848313"/>
              <a:ext cx="318052" cy="331304"/>
            </a:xfrm>
            <a:custGeom>
              <a:avLst/>
              <a:gdLst>
                <a:gd name="connsiteX0" fmla="*/ 225287 w 318052"/>
                <a:gd name="connsiteY0" fmla="*/ 0 h 331304"/>
                <a:gd name="connsiteX1" fmla="*/ 318052 w 318052"/>
                <a:gd name="connsiteY1" fmla="*/ 331304 h 331304"/>
                <a:gd name="connsiteX2" fmla="*/ 0 w 318052"/>
                <a:gd name="connsiteY2" fmla="*/ 291548 h 331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8052" h="331304">
                  <a:moveTo>
                    <a:pt x="225287" y="0"/>
                  </a:moveTo>
                  <a:lnTo>
                    <a:pt x="318052" y="331304"/>
                  </a:lnTo>
                  <a:lnTo>
                    <a:pt x="0" y="291548"/>
                  </a:lnTo>
                </a:path>
              </a:pathLst>
            </a:cu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8613680" y="3995719"/>
              <a:ext cx="318052" cy="331304"/>
            </a:xfrm>
            <a:custGeom>
              <a:avLst/>
              <a:gdLst>
                <a:gd name="connsiteX0" fmla="*/ 225287 w 318052"/>
                <a:gd name="connsiteY0" fmla="*/ 0 h 331304"/>
                <a:gd name="connsiteX1" fmla="*/ 318052 w 318052"/>
                <a:gd name="connsiteY1" fmla="*/ 331304 h 331304"/>
                <a:gd name="connsiteX2" fmla="*/ 0 w 318052"/>
                <a:gd name="connsiteY2" fmla="*/ 291548 h 331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8052" h="331304">
                  <a:moveTo>
                    <a:pt x="225287" y="0"/>
                  </a:moveTo>
                  <a:lnTo>
                    <a:pt x="318052" y="331304"/>
                  </a:lnTo>
                  <a:lnTo>
                    <a:pt x="0" y="291548"/>
                  </a:lnTo>
                </a:path>
              </a:pathLst>
            </a:cu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8184201" y="1021814"/>
            <a:ext cx="2046378" cy="2524772"/>
            <a:chOff x="8570900" y="1021813"/>
            <a:chExt cx="2425336" cy="2524772"/>
          </a:xfrm>
        </p:grpSpPr>
        <p:sp>
          <p:nvSpPr>
            <p:cNvPr id="71" name="Freeform 70"/>
            <p:cNvSpPr/>
            <p:nvPr/>
          </p:nvSpPr>
          <p:spPr>
            <a:xfrm rot="16200000">
              <a:off x="8577526" y="1015187"/>
              <a:ext cx="318052" cy="331304"/>
            </a:xfrm>
            <a:custGeom>
              <a:avLst/>
              <a:gdLst>
                <a:gd name="connsiteX0" fmla="*/ 225287 w 318052"/>
                <a:gd name="connsiteY0" fmla="*/ 0 h 331304"/>
                <a:gd name="connsiteX1" fmla="*/ 318052 w 318052"/>
                <a:gd name="connsiteY1" fmla="*/ 331304 h 331304"/>
                <a:gd name="connsiteX2" fmla="*/ 0 w 318052"/>
                <a:gd name="connsiteY2" fmla="*/ 291548 h 331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8052" h="331304">
                  <a:moveTo>
                    <a:pt x="225287" y="0"/>
                  </a:moveTo>
                  <a:lnTo>
                    <a:pt x="318052" y="331304"/>
                  </a:lnTo>
                  <a:lnTo>
                    <a:pt x="0" y="291548"/>
                  </a:lnTo>
                </a:path>
              </a:pathLst>
            </a:cu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6200000">
              <a:off x="10671558" y="3221907"/>
              <a:ext cx="318052" cy="331304"/>
            </a:xfrm>
            <a:custGeom>
              <a:avLst/>
              <a:gdLst>
                <a:gd name="connsiteX0" fmla="*/ 225287 w 318052"/>
                <a:gd name="connsiteY0" fmla="*/ 0 h 331304"/>
                <a:gd name="connsiteX1" fmla="*/ 318052 w 318052"/>
                <a:gd name="connsiteY1" fmla="*/ 331304 h 331304"/>
                <a:gd name="connsiteX2" fmla="*/ 0 w 318052"/>
                <a:gd name="connsiteY2" fmla="*/ 291548 h 331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8052" h="331304">
                  <a:moveTo>
                    <a:pt x="225287" y="0"/>
                  </a:moveTo>
                  <a:lnTo>
                    <a:pt x="318052" y="331304"/>
                  </a:lnTo>
                  <a:lnTo>
                    <a:pt x="0" y="291548"/>
                  </a:lnTo>
                </a:path>
              </a:pathLst>
            </a:cu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77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2616326"/>
              </p:ext>
            </p:extLst>
          </p:nvPr>
        </p:nvGraphicFramePr>
        <p:xfrm>
          <a:off x="7360310" y="2233001"/>
          <a:ext cx="269482" cy="4600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" name="CorelDRAW" r:id="rId13" imgW="184955" imgH="272141" progId="CorelDraw.Graphic.16">
                  <p:embed/>
                </p:oleObj>
              </mc:Choice>
              <mc:Fallback>
                <p:oleObj name="CorelDRAW" r:id="rId13" imgW="184955" imgH="272141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360310" y="2233001"/>
                        <a:ext cx="269482" cy="4600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961657"/>
              </p:ext>
            </p:extLst>
          </p:nvPr>
        </p:nvGraphicFramePr>
        <p:xfrm>
          <a:off x="7376782" y="2675654"/>
          <a:ext cx="331939" cy="500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" name="CorelDRAW" r:id="rId15" imgW="203110" imgH="259254" progId="CorelDraw.Graphic.16">
                  <p:embed/>
                </p:oleObj>
              </mc:Choice>
              <mc:Fallback>
                <p:oleObj name="CorelDRAW" r:id="rId15" imgW="203110" imgH="259254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376782" y="2675654"/>
                        <a:ext cx="331939" cy="5009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" name="TextBox 80"/>
          <p:cNvSpPr txBox="1"/>
          <p:nvPr/>
        </p:nvSpPr>
        <p:spPr>
          <a:xfrm>
            <a:off x="8729190" y="4694557"/>
            <a:ext cx="382929" cy="584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1" dirty="0"/>
              <a:t>B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8735441" y="19720"/>
            <a:ext cx="382929" cy="584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1" dirty="0"/>
              <a:t>D</a:t>
            </a:r>
          </a:p>
        </p:txBody>
      </p:sp>
      <p:cxnSp>
        <p:nvCxnSpPr>
          <p:cNvPr id="6" name="Straight Connector 5"/>
          <p:cNvCxnSpPr>
            <a:stCxn id="33" idx="0"/>
          </p:cNvCxnSpPr>
          <p:nvPr/>
        </p:nvCxnSpPr>
        <p:spPr>
          <a:xfrm flipH="1">
            <a:off x="7035256" y="2680378"/>
            <a:ext cx="3680601" cy="6365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 flipV="1">
            <a:off x="8866007" y="514358"/>
            <a:ext cx="18289" cy="4300539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369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1249" y="375144"/>
            <a:ext cx="48269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prstClr val="black"/>
                </a:solidFill>
              </a:rPr>
              <a:t>Foldable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6233" y="506170"/>
            <a:ext cx="6126480" cy="612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820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8830664"/>
              </p:ext>
            </p:extLst>
          </p:nvPr>
        </p:nvGraphicFramePr>
        <p:xfrm>
          <a:off x="6465694" y="907568"/>
          <a:ext cx="4254103" cy="295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0" name="CorelDRAW" r:id="rId4" imgW="5041821" imgH="2959434" progId="CorelDraw.Graphic.16">
                  <p:embed/>
                </p:oleObj>
              </mc:Choice>
              <mc:Fallback>
                <p:oleObj name="CorelDRAW" r:id="rId4" imgW="5041821" imgH="2959434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465694" y="907568"/>
                        <a:ext cx="4254103" cy="295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1156104" y="419401"/>
            <a:ext cx="5384601" cy="4402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32" indent="-457232">
              <a:buFont typeface="Arial" panose="020B0604020202020204" pitchFamily="34" charset="0"/>
              <a:buChar char="•"/>
            </a:pPr>
            <a:r>
              <a:rPr lang="en-US" sz="2801" dirty="0"/>
              <a:t>Draw a diagonal AC</a:t>
            </a:r>
          </a:p>
          <a:p>
            <a:pPr marL="457232" indent="-457232">
              <a:buFont typeface="Arial" panose="020B0604020202020204" pitchFamily="34" charset="0"/>
              <a:buChar char="•"/>
            </a:pPr>
            <a:r>
              <a:rPr lang="en-US" sz="2801" dirty="0"/>
              <a:t>Construct a Perpendicular Bisector on AC.   Are the diagonals perpendicular?</a:t>
            </a:r>
          </a:p>
          <a:p>
            <a:pPr marL="457232" indent="-457232">
              <a:buFont typeface="Arial" panose="020B0604020202020204" pitchFamily="34" charset="0"/>
              <a:buChar char="•"/>
            </a:pPr>
            <a:r>
              <a:rPr lang="en-US" sz="2801" dirty="0"/>
              <a:t>Draw the other diagonal DB and measure both diagonals.</a:t>
            </a:r>
          </a:p>
          <a:p>
            <a:pPr marL="457232" indent="-457232">
              <a:buFont typeface="Arial" panose="020B0604020202020204" pitchFamily="34" charset="0"/>
              <a:buChar char="•"/>
            </a:pPr>
            <a:r>
              <a:rPr lang="en-US" sz="2801" dirty="0"/>
              <a:t>Measure the angles formed by the diagonals at the vertices.  Do the diagonals bisect the vertex angles?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97799" y="3578554"/>
            <a:ext cx="342900" cy="523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1" dirty="0"/>
              <a:t>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98362" y="567954"/>
            <a:ext cx="342900" cy="523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1" dirty="0"/>
              <a:t>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98362" y="3644900"/>
            <a:ext cx="342900" cy="523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1" dirty="0"/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97799" y="586255"/>
            <a:ext cx="342900" cy="523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1" dirty="0"/>
              <a:t>D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6519277" y="954316"/>
            <a:ext cx="4179095" cy="2836862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490188" y="954316"/>
            <a:ext cx="4211241" cy="2849562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706147" y="415548"/>
            <a:ext cx="1822589" cy="4037189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c 2"/>
          <p:cNvSpPr/>
          <p:nvPr/>
        </p:nvSpPr>
        <p:spPr>
          <a:xfrm rot="909600">
            <a:off x="6927356" y="904559"/>
            <a:ext cx="2878810" cy="3340627"/>
          </a:xfrm>
          <a:custGeom>
            <a:avLst/>
            <a:gdLst>
              <a:gd name="connsiteX0" fmla="*/ 3580327 w 7160654"/>
              <a:gd name="connsiteY0" fmla="*/ 0 h 7199290"/>
              <a:gd name="connsiteX1" fmla="*/ 7160654 w 7160654"/>
              <a:gd name="connsiteY1" fmla="*/ 3599645 h 7199290"/>
              <a:gd name="connsiteX2" fmla="*/ 3580327 w 7160654"/>
              <a:gd name="connsiteY2" fmla="*/ 3599645 h 7199290"/>
              <a:gd name="connsiteX3" fmla="*/ 3580327 w 7160654"/>
              <a:gd name="connsiteY3" fmla="*/ 0 h 7199290"/>
              <a:gd name="connsiteX0" fmla="*/ 3580327 w 7160654"/>
              <a:gd name="connsiteY0" fmla="*/ 0 h 7199290"/>
              <a:gd name="connsiteX1" fmla="*/ 7160654 w 7160654"/>
              <a:gd name="connsiteY1" fmla="*/ 3599645 h 7199290"/>
              <a:gd name="connsiteX0" fmla="*/ 12879 w 3593206"/>
              <a:gd name="connsiteY0" fmla="*/ 0 h 3612524"/>
              <a:gd name="connsiteX1" fmla="*/ 3593206 w 3593206"/>
              <a:gd name="connsiteY1" fmla="*/ 3599645 h 3612524"/>
              <a:gd name="connsiteX2" fmla="*/ 0 w 3593206"/>
              <a:gd name="connsiteY2" fmla="*/ 3612524 h 3612524"/>
              <a:gd name="connsiteX3" fmla="*/ 12879 w 3593206"/>
              <a:gd name="connsiteY3" fmla="*/ 0 h 3612524"/>
              <a:gd name="connsiteX0" fmla="*/ 12879 w 3593206"/>
              <a:gd name="connsiteY0" fmla="*/ 0 h 3612524"/>
              <a:gd name="connsiteX1" fmla="*/ 3593206 w 3593206"/>
              <a:gd name="connsiteY1" fmla="*/ 3599645 h 3612524"/>
              <a:gd name="connsiteX0" fmla="*/ 12879 w 3593206"/>
              <a:gd name="connsiteY0" fmla="*/ 0 h 3612524"/>
              <a:gd name="connsiteX1" fmla="*/ 3593206 w 3593206"/>
              <a:gd name="connsiteY1" fmla="*/ 3599645 h 3612524"/>
              <a:gd name="connsiteX2" fmla="*/ 0 w 3593206"/>
              <a:gd name="connsiteY2" fmla="*/ 3612524 h 3612524"/>
              <a:gd name="connsiteX3" fmla="*/ 12879 w 3593206"/>
              <a:gd name="connsiteY3" fmla="*/ 0 h 3612524"/>
              <a:gd name="connsiteX0" fmla="*/ 25758 w 3593206"/>
              <a:gd name="connsiteY0" fmla="*/ 0 h 3612524"/>
              <a:gd name="connsiteX1" fmla="*/ 3593206 w 3593206"/>
              <a:gd name="connsiteY1" fmla="*/ 3599645 h 361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593206" h="3612524" stroke="0" extrusionOk="0">
                <a:moveTo>
                  <a:pt x="12879" y="0"/>
                </a:moveTo>
                <a:cubicBezTo>
                  <a:pt x="1990239" y="0"/>
                  <a:pt x="3593206" y="1611616"/>
                  <a:pt x="3593206" y="3599645"/>
                </a:cubicBezTo>
                <a:lnTo>
                  <a:pt x="0" y="3612524"/>
                </a:lnTo>
                <a:cubicBezTo>
                  <a:pt x="0" y="2412642"/>
                  <a:pt x="12879" y="1199882"/>
                  <a:pt x="12879" y="0"/>
                </a:cubicBezTo>
                <a:close/>
              </a:path>
              <a:path w="3593206" h="3612524" fill="none">
                <a:moveTo>
                  <a:pt x="25758" y="0"/>
                </a:moveTo>
                <a:cubicBezTo>
                  <a:pt x="2003118" y="0"/>
                  <a:pt x="3593206" y="1611616"/>
                  <a:pt x="3593206" y="3599645"/>
                </a:cubicBezTo>
              </a:path>
            </a:pathLst>
          </a:cu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2"/>
          <p:cNvSpPr/>
          <p:nvPr/>
        </p:nvSpPr>
        <p:spPr>
          <a:xfrm rot="11709600">
            <a:off x="7448559" y="463545"/>
            <a:ext cx="2770744" cy="3477262"/>
          </a:xfrm>
          <a:custGeom>
            <a:avLst/>
            <a:gdLst>
              <a:gd name="connsiteX0" fmla="*/ 3580327 w 7160654"/>
              <a:gd name="connsiteY0" fmla="*/ 0 h 7199290"/>
              <a:gd name="connsiteX1" fmla="*/ 7160654 w 7160654"/>
              <a:gd name="connsiteY1" fmla="*/ 3599645 h 7199290"/>
              <a:gd name="connsiteX2" fmla="*/ 3580327 w 7160654"/>
              <a:gd name="connsiteY2" fmla="*/ 3599645 h 7199290"/>
              <a:gd name="connsiteX3" fmla="*/ 3580327 w 7160654"/>
              <a:gd name="connsiteY3" fmla="*/ 0 h 7199290"/>
              <a:gd name="connsiteX0" fmla="*/ 3580327 w 7160654"/>
              <a:gd name="connsiteY0" fmla="*/ 0 h 7199290"/>
              <a:gd name="connsiteX1" fmla="*/ 7160654 w 7160654"/>
              <a:gd name="connsiteY1" fmla="*/ 3599645 h 7199290"/>
              <a:gd name="connsiteX0" fmla="*/ 12879 w 3593206"/>
              <a:gd name="connsiteY0" fmla="*/ 0 h 3612524"/>
              <a:gd name="connsiteX1" fmla="*/ 3593206 w 3593206"/>
              <a:gd name="connsiteY1" fmla="*/ 3599645 h 3612524"/>
              <a:gd name="connsiteX2" fmla="*/ 0 w 3593206"/>
              <a:gd name="connsiteY2" fmla="*/ 3612524 h 3612524"/>
              <a:gd name="connsiteX3" fmla="*/ 12879 w 3593206"/>
              <a:gd name="connsiteY3" fmla="*/ 0 h 3612524"/>
              <a:gd name="connsiteX0" fmla="*/ 12879 w 3593206"/>
              <a:gd name="connsiteY0" fmla="*/ 0 h 3612524"/>
              <a:gd name="connsiteX1" fmla="*/ 3593206 w 3593206"/>
              <a:gd name="connsiteY1" fmla="*/ 3599645 h 3612524"/>
              <a:gd name="connsiteX0" fmla="*/ 12879 w 3593206"/>
              <a:gd name="connsiteY0" fmla="*/ 0 h 3612524"/>
              <a:gd name="connsiteX1" fmla="*/ 3593206 w 3593206"/>
              <a:gd name="connsiteY1" fmla="*/ 3599645 h 3612524"/>
              <a:gd name="connsiteX2" fmla="*/ 0 w 3593206"/>
              <a:gd name="connsiteY2" fmla="*/ 3612524 h 3612524"/>
              <a:gd name="connsiteX3" fmla="*/ 12879 w 3593206"/>
              <a:gd name="connsiteY3" fmla="*/ 0 h 3612524"/>
              <a:gd name="connsiteX0" fmla="*/ 25758 w 3593206"/>
              <a:gd name="connsiteY0" fmla="*/ 0 h 3612524"/>
              <a:gd name="connsiteX1" fmla="*/ 3593206 w 3593206"/>
              <a:gd name="connsiteY1" fmla="*/ 3599645 h 361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593206" h="3612524" stroke="0" extrusionOk="0">
                <a:moveTo>
                  <a:pt x="12879" y="0"/>
                </a:moveTo>
                <a:cubicBezTo>
                  <a:pt x="1990239" y="0"/>
                  <a:pt x="3593206" y="1611616"/>
                  <a:pt x="3593206" y="3599645"/>
                </a:cubicBezTo>
                <a:lnTo>
                  <a:pt x="0" y="3612524"/>
                </a:lnTo>
                <a:cubicBezTo>
                  <a:pt x="0" y="2412642"/>
                  <a:pt x="12879" y="1199882"/>
                  <a:pt x="12879" y="0"/>
                </a:cubicBezTo>
                <a:close/>
              </a:path>
              <a:path w="3593206" h="3612524" fill="none">
                <a:moveTo>
                  <a:pt x="25758" y="0"/>
                </a:moveTo>
                <a:cubicBezTo>
                  <a:pt x="2003118" y="0"/>
                  <a:pt x="3593206" y="1611616"/>
                  <a:pt x="3593206" y="3599645"/>
                </a:cubicBezTo>
              </a:path>
            </a:pathLst>
          </a:cu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1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5794495"/>
              </p:ext>
            </p:extLst>
          </p:nvPr>
        </p:nvGraphicFramePr>
        <p:xfrm>
          <a:off x="6465694" y="907568"/>
          <a:ext cx="4254103" cy="295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7" name="CorelDRAW" r:id="rId3" imgW="5041821" imgH="2959434" progId="CorelDraw.Graphic.16">
                  <p:embed/>
                </p:oleObj>
              </mc:Choice>
              <mc:Fallback>
                <p:oleObj name="CorelDRAW" r:id="rId3" imgW="5041821" imgH="2959434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65694" y="907568"/>
                        <a:ext cx="4254103" cy="295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97799" y="3578554"/>
            <a:ext cx="342900" cy="523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1" dirty="0"/>
              <a:t>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98362" y="567954"/>
            <a:ext cx="342900" cy="523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1" dirty="0"/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98362" y="3644900"/>
            <a:ext cx="342900" cy="523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1" dirty="0"/>
              <a:t>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97799" y="586255"/>
            <a:ext cx="342900" cy="523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1" dirty="0"/>
              <a:t>D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519277" y="954316"/>
            <a:ext cx="4179095" cy="2836862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490188" y="954316"/>
            <a:ext cx="4211241" cy="2849562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054300" y="768013"/>
            <a:ext cx="5143500" cy="40328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1" dirty="0"/>
              <a:t>Brainstorm all the properties of a rectangle</a:t>
            </a:r>
          </a:p>
          <a:p>
            <a:pPr marL="457232" indent="-457232">
              <a:buFont typeface="Arial" panose="020B0604020202020204" pitchFamily="34" charset="0"/>
              <a:buChar char="•"/>
            </a:pPr>
            <a:r>
              <a:rPr lang="en-US" sz="3201" dirty="0">
                <a:solidFill>
                  <a:srgbClr val="7030A0"/>
                </a:solidFill>
              </a:rPr>
              <a:t>Four 90ᵒ Vertices</a:t>
            </a:r>
          </a:p>
          <a:p>
            <a:pPr marL="457232" indent="-457232">
              <a:buFont typeface="Arial" panose="020B0604020202020204" pitchFamily="34" charset="0"/>
              <a:buChar char="•"/>
            </a:pPr>
            <a:r>
              <a:rPr lang="en-US" sz="3201" dirty="0">
                <a:solidFill>
                  <a:schemeClr val="accent5"/>
                </a:solidFill>
              </a:rPr>
              <a:t>Opposite sides are congruent</a:t>
            </a:r>
          </a:p>
          <a:p>
            <a:pPr marL="457232" indent="-457232">
              <a:buFont typeface="Arial" panose="020B0604020202020204" pitchFamily="34" charset="0"/>
              <a:buChar char="•"/>
            </a:pPr>
            <a:r>
              <a:rPr lang="en-US" sz="3201" dirty="0">
                <a:solidFill>
                  <a:srgbClr val="FFC000"/>
                </a:solidFill>
              </a:rPr>
              <a:t>Opposite sides are parallel</a:t>
            </a:r>
          </a:p>
          <a:p>
            <a:pPr marL="457232" indent="-457232">
              <a:buFont typeface="Arial" panose="020B0604020202020204" pitchFamily="34" charset="0"/>
              <a:buChar char="•"/>
            </a:pPr>
            <a:r>
              <a:rPr lang="en-US" sz="3201" dirty="0">
                <a:solidFill>
                  <a:srgbClr val="00B050"/>
                </a:solidFill>
              </a:rPr>
              <a:t>Diagonals are congruent and bisect each other</a:t>
            </a:r>
            <a:endParaRPr lang="en-US" sz="3201" dirty="0">
              <a:solidFill>
                <a:srgbClr val="7030A0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 rot="2820000">
            <a:off x="10288216" y="1083412"/>
            <a:ext cx="444137" cy="198393"/>
          </a:xfrm>
          <a:custGeom>
            <a:avLst/>
            <a:gdLst>
              <a:gd name="connsiteX0" fmla="*/ 0 w 404948"/>
              <a:gd name="connsiteY0" fmla="*/ 13063 h 182880"/>
              <a:gd name="connsiteX1" fmla="*/ 235131 w 404948"/>
              <a:gd name="connsiteY1" fmla="*/ 182880 h 182880"/>
              <a:gd name="connsiteX2" fmla="*/ 404948 w 404948"/>
              <a:gd name="connsiteY2" fmla="*/ 0 h 182880"/>
              <a:gd name="connsiteX0" fmla="*/ 0 w 509451"/>
              <a:gd name="connsiteY0" fmla="*/ 33383 h 203200"/>
              <a:gd name="connsiteX1" fmla="*/ 235131 w 509451"/>
              <a:gd name="connsiteY1" fmla="*/ 203200 h 203200"/>
              <a:gd name="connsiteX2" fmla="*/ 509451 w 509451"/>
              <a:gd name="connsiteY2" fmla="*/ 0 h 203200"/>
              <a:gd name="connsiteX0" fmla="*/ 0 w 509451"/>
              <a:gd name="connsiteY0" fmla="*/ 53703 h 223520"/>
              <a:gd name="connsiteX1" fmla="*/ 235131 w 509451"/>
              <a:gd name="connsiteY1" fmla="*/ 223520 h 223520"/>
              <a:gd name="connsiteX2" fmla="*/ 509451 w 509451"/>
              <a:gd name="connsiteY2" fmla="*/ 0 h 223520"/>
              <a:gd name="connsiteX0" fmla="*/ 0 w 444137"/>
              <a:gd name="connsiteY0" fmla="*/ 13063 h 182880"/>
              <a:gd name="connsiteX1" fmla="*/ 235131 w 444137"/>
              <a:gd name="connsiteY1" fmla="*/ 182880 h 182880"/>
              <a:gd name="connsiteX2" fmla="*/ 444137 w 444137"/>
              <a:gd name="connsiteY2" fmla="*/ 0 h 18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4137" h="182880">
                <a:moveTo>
                  <a:pt x="0" y="13063"/>
                </a:moveTo>
                <a:lnTo>
                  <a:pt x="235131" y="182880"/>
                </a:lnTo>
                <a:lnTo>
                  <a:pt x="444137" y="0"/>
                </a:lnTo>
              </a:path>
            </a:pathLst>
          </a:cu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rot="2820000" flipH="1" flipV="1">
            <a:off x="6494480" y="3490624"/>
            <a:ext cx="444137" cy="198393"/>
          </a:xfrm>
          <a:custGeom>
            <a:avLst/>
            <a:gdLst>
              <a:gd name="connsiteX0" fmla="*/ 0 w 404948"/>
              <a:gd name="connsiteY0" fmla="*/ 13063 h 182880"/>
              <a:gd name="connsiteX1" fmla="*/ 235131 w 404948"/>
              <a:gd name="connsiteY1" fmla="*/ 182880 h 182880"/>
              <a:gd name="connsiteX2" fmla="*/ 404948 w 404948"/>
              <a:gd name="connsiteY2" fmla="*/ 0 h 182880"/>
              <a:gd name="connsiteX0" fmla="*/ 0 w 509451"/>
              <a:gd name="connsiteY0" fmla="*/ 33383 h 203200"/>
              <a:gd name="connsiteX1" fmla="*/ 235131 w 509451"/>
              <a:gd name="connsiteY1" fmla="*/ 203200 h 203200"/>
              <a:gd name="connsiteX2" fmla="*/ 509451 w 509451"/>
              <a:gd name="connsiteY2" fmla="*/ 0 h 203200"/>
              <a:gd name="connsiteX0" fmla="*/ 0 w 509451"/>
              <a:gd name="connsiteY0" fmla="*/ 53703 h 223520"/>
              <a:gd name="connsiteX1" fmla="*/ 235131 w 509451"/>
              <a:gd name="connsiteY1" fmla="*/ 223520 h 223520"/>
              <a:gd name="connsiteX2" fmla="*/ 509451 w 509451"/>
              <a:gd name="connsiteY2" fmla="*/ 0 h 223520"/>
              <a:gd name="connsiteX0" fmla="*/ 0 w 444137"/>
              <a:gd name="connsiteY0" fmla="*/ 13063 h 182880"/>
              <a:gd name="connsiteX1" fmla="*/ 235131 w 444137"/>
              <a:gd name="connsiteY1" fmla="*/ 182880 h 182880"/>
              <a:gd name="connsiteX2" fmla="*/ 444137 w 444137"/>
              <a:gd name="connsiteY2" fmla="*/ 0 h 18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4137" h="182880">
                <a:moveTo>
                  <a:pt x="0" y="13063"/>
                </a:moveTo>
                <a:lnTo>
                  <a:pt x="235131" y="182880"/>
                </a:lnTo>
                <a:lnTo>
                  <a:pt x="444137" y="0"/>
                </a:lnTo>
              </a:path>
            </a:pathLst>
          </a:cu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 rot="8220000">
            <a:off x="10302155" y="3459937"/>
            <a:ext cx="374741" cy="235132"/>
          </a:xfrm>
          <a:custGeom>
            <a:avLst/>
            <a:gdLst>
              <a:gd name="connsiteX0" fmla="*/ 0 w 404948"/>
              <a:gd name="connsiteY0" fmla="*/ 13063 h 182880"/>
              <a:gd name="connsiteX1" fmla="*/ 235131 w 404948"/>
              <a:gd name="connsiteY1" fmla="*/ 182880 h 182880"/>
              <a:gd name="connsiteX2" fmla="*/ 404948 w 404948"/>
              <a:gd name="connsiteY2" fmla="*/ 0 h 182880"/>
              <a:gd name="connsiteX0" fmla="*/ 0 w 509451"/>
              <a:gd name="connsiteY0" fmla="*/ 33383 h 203200"/>
              <a:gd name="connsiteX1" fmla="*/ 235131 w 509451"/>
              <a:gd name="connsiteY1" fmla="*/ 203200 h 203200"/>
              <a:gd name="connsiteX2" fmla="*/ 509451 w 509451"/>
              <a:gd name="connsiteY2" fmla="*/ 0 h 203200"/>
              <a:gd name="connsiteX0" fmla="*/ 0 w 509451"/>
              <a:gd name="connsiteY0" fmla="*/ 53703 h 223520"/>
              <a:gd name="connsiteX1" fmla="*/ 235131 w 509451"/>
              <a:gd name="connsiteY1" fmla="*/ 223520 h 223520"/>
              <a:gd name="connsiteX2" fmla="*/ 509451 w 509451"/>
              <a:gd name="connsiteY2" fmla="*/ 0 h 223520"/>
              <a:gd name="connsiteX0" fmla="*/ 0 w 444137"/>
              <a:gd name="connsiteY0" fmla="*/ 13063 h 182880"/>
              <a:gd name="connsiteX1" fmla="*/ 235131 w 444137"/>
              <a:gd name="connsiteY1" fmla="*/ 182880 h 182880"/>
              <a:gd name="connsiteX2" fmla="*/ 444137 w 444137"/>
              <a:gd name="connsiteY2" fmla="*/ 0 h 18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4137" h="182880">
                <a:moveTo>
                  <a:pt x="0" y="13063"/>
                </a:moveTo>
                <a:lnTo>
                  <a:pt x="235131" y="182880"/>
                </a:lnTo>
                <a:lnTo>
                  <a:pt x="444137" y="0"/>
                </a:lnTo>
              </a:path>
            </a:pathLst>
          </a:cu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 rot="18780000" flipH="1">
            <a:off x="6479174" y="1081180"/>
            <a:ext cx="444137" cy="198393"/>
          </a:xfrm>
          <a:custGeom>
            <a:avLst/>
            <a:gdLst>
              <a:gd name="connsiteX0" fmla="*/ 0 w 404948"/>
              <a:gd name="connsiteY0" fmla="*/ 13063 h 182880"/>
              <a:gd name="connsiteX1" fmla="*/ 235131 w 404948"/>
              <a:gd name="connsiteY1" fmla="*/ 182880 h 182880"/>
              <a:gd name="connsiteX2" fmla="*/ 404948 w 404948"/>
              <a:gd name="connsiteY2" fmla="*/ 0 h 182880"/>
              <a:gd name="connsiteX0" fmla="*/ 0 w 509451"/>
              <a:gd name="connsiteY0" fmla="*/ 33383 h 203200"/>
              <a:gd name="connsiteX1" fmla="*/ 235131 w 509451"/>
              <a:gd name="connsiteY1" fmla="*/ 203200 h 203200"/>
              <a:gd name="connsiteX2" fmla="*/ 509451 w 509451"/>
              <a:gd name="connsiteY2" fmla="*/ 0 h 203200"/>
              <a:gd name="connsiteX0" fmla="*/ 0 w 509451"/>
              <a:gd name="connsiteY0" fmla="*/ 53703 h 223520"/>
              <a:gd name="connsiteX1" fmla="*/ 235131 w 509451"/>
              <a:gd name="connsiteY1" fmla="*/ 223520 h 223520"/>
              <a:gd name="connsiteX2" fmla="*/ 509451 w 509451"/>
              <a:gd name="connsiteY2" fmla="*/ 0 h 223520"/>
              <a:gd name="connsiteX0" fmla="*/ 0 w 444137"/>
              <a:gd name="connsiteY0" fmla="*/ 13063 h 182880"/>
              <a:gd name="connsiteX1" fmla="*/ 235131 w 444137"/>
              <a:gd name="connsiteY1" fmla="*/ 182880 h 182880"/>
              <a:gd name="connsiteX2" fmla="*/ 444137 w 444137"/>
              <a:gd name="connsiteY2" fmla="*/ 0 h 18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4137" h="182880">
                <a:moveTo>
                  <a:pt x="0" y="13063"/>
                </a:moveTo>
                <a:lnTo>
                  <a:pt x="235131" y="182880"/>
                </a:lnTo>
                <a:lnTo>
                  <a:pt x="444137" y="0"/>
                </a:lnTo>
              </a:path>
            </a:pathLst>
          </a:cu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 rot="18750573">
            <a:off x="7624717" y="1351719"/>
            <a:ext cx="2630920" cy="2051193"/>
            <a:chOff x="8473265" y="1749287"/>
            <a:chExt cx="2665187" cy="2577736"/>
          </a:xfrm>
        </p:grpSpPr>
        <p:sp>
          <p:nvSpPr>
            <p:cNvPr id="21" name="Freeform 20"/>
            <p:cNvSpPr/>
            <p:nvPr/>
          </p:nvSpPr>
          <p:spPr>
            <a:xfrm>
              <a:off x="10668000" y="1749287"/>
              <a:ext cx="318052" cy="331304"/>
            </a:xfrm>
            <a:custGeom>
              <a:avLst/>
              <a:gdLst>
                <a:gd name="connsiteX0" fmla="*/ 225287 w 318052"/>
                <a:gd name="connsiteY0" fmla="*/ 0 h 331304"/>
                <a:gd name="connsiteX1" fmla="*/ 318052 w 318052"/>
                <a:gd name="connsiteY1" fmla="*/ 331304 h 331304"/>
                <a:gd name="connsiteX2" fmla="*/ 0 w 318052"/>
                <a:gd name="connsiteY2" fmla="*/ 291548 h 331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8052" h="331304">
                  <a:moveTo>
                    <a:pt x="225287" y="0"/>
                  </a:moveTo>
                  <a:lnTo>
                    <a:pt x="318052" y="331304"/>
                  </a:lnTo>
                  <a:lnTo>
                    <a:pt x="0" y="291548"/>
                  </a:lnTo>
                </a:path>
              </a:pathLst>
            </a:cu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0820400" y="1901687"/>
              <a:ext cx="318052" cy="331304"/>
            </a:xfrm>
            <a:custGeom>
              <a:avLst/>
              <a:gdLst>
                <a:gd name="connsiteX0" fmla="*/ 225287 w 318052"/>
                <a:gd name="connsiteY0" fmla="*/ 0 h 331304"/>
                <a:gd name="connsiteX1" fmla="*/ 318052 w 318052"/>
                <a:gd name="connsiteY1" fmla="*/ 331304 h 331304"/>
                <a:gd name="connsiteX2" fmla="*/ 0 w 318052"/>
                <a:gd name="connsiteY2" fmla="*/ 291548 h 331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8052" h="331304">
                  <a:moveTo>
                    <a:pt x="225287" y="0"/>
                  </a:moveTo>
                  <a:lnTo>
                    <a:pt x="318052" y="331304"/>
                  </a:lnTo>
                  <a:lnTo>
                    <a:pt x="0" y="291548"/>
                  </a:lnTo>
                </a:path>
              </a:pathLst>
            </a:cu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8473265" y="3848313"/>
              <a:ext cx="318052" cy="331304"/>
            </a:xfrm>
            <a:custGeom>
              <a:avLst/>
              <a:gdLst>
                <a:gd name="connsiteX0" fmla="*/ 225287 w 318052"/>
                <a:gd name="connsiteY0" fmla="*/ 0 h 331304"/>
                <a:gd name="connsiteX1" fmla="*/ 318052 w 318052"/>
                <a:gd name="connsiteY1" fmla="*/ 331304 h 331304"/>
                <a:gd name="connsiteX2" fmla="*/ 0 w 318052"/>
                <a:gd name="connsiteY2" fmla="*/ 291548 h 331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8052" h="331304">
                  <a:moveTo>
                    <a:pt x="225287" y="0"/>
                  </a:moveTo>
                  <a:lnTo>
                    <a:pt x="318052" y="331304"/>
                  </a:lnTo>
                  <a:lnTo>
                    <a:pt x="0" y="291548"/>
                  </a:lnTo>
                </a:path>
              </a:pathLst>
            </a:cu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8613680" y="3995719"/>
              <a:ext cx="318052" cy="331304"/>
            </a:xfrm>
            <a:custGeom>
              <a:avLst/>
              <a:gdLst>
                <a:gd name="connsiteX0" fmla="*/ 225287 w 318052"/>
                <a:gd name="connsiteY0" fmla="*/ 0 h 331304"/>
                <a:gd name="connsiteX1" fmla="*/ 318052 w 318052"/>
                <a:gd name="connsiteY1" fmla="*/ 331304 h 331304"/>
                <a:gd name="connsiteX2" fmla="*/ 0 w 318052"/>
                <a:gd name="connsiteY2" fmla="*/ 291548 h 331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8052" h="331304">
                  <a:moveTo>
                    <a:pt x="225287" y="0"/>
                  </a:moveTo>
                  <a:lnTo>
                    <a:pt x="318052" y="331304"/>
                  </a:lnTo>
                  <a:lnTo>
                    <a:pt x="0" y="291548"/>
                  </a:lnTo>
                </a:path>
              </a:pathLst>
            </a:cu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852320" y="1741218"/>
            <a:ext cx="1485253" cy="1273851"/>
            <a:chOff x="8177557" y="1741210"/>
            <a:chExt cx="1760300" cy="1273851"/>
          </a:xfrm>
        </p:grpSpPr>
        <p:grpSp>
          <p:nvGrpSpPr>
            <p:cNvPr id="17" name="Group 16"/>
            <p:cNvGrpSpPr/>
            <p:nvPr/>
          </p:nvGrpSpPr>
          <p:grpSpPr>
            <a:xfrm rot="8640000">
              <a:off x="8177557" y="2682504"/>
              <a:ext cx="104669" cy="332557"/>
              <a:chOff x="5778500" y="2448743"/>
              <a:chExt cx="118060" cy="434644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>
                <a:off x="5778500" y="2448743"/>
                <a:ext cx="3760" cy="421944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5892800" y="2461443"/>
                <a:ext cx="3760" cy="421944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 rot="8640000">
              <a:off x="9833188" y="1741210"/>
              <a:ext cx="104669" cy="332557"/>
              <a:chOff x="5778500" y="2448743"/>
              <a:chExt cx="118060" cy="434644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>
                <a:off x="5778500" y="2448743"/>
                <a:ext cx="3760" cy="421944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5892800" y="2461443"/>
                <a:ext cx="3760" cy="421944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9" name="Group 28"/>
          <p:cNvGrpSpPr/>
          <p:nvPr/>
        </p:nvGrpSpPr>
        <p:grpSpPr>
          <a:xfrm rot="3543490">
            <a:off x="7688687" y="1835343"/>
            <a:ext cx="1760300" cy="1074812"/>
            <a:chOff x="8177557" y="1741210"/>
            <a:chExt cx="1760300" cy="1273851"/>
          </a:xfrm>
        </p:grpSpPr>
        <p:grpSp>
          <p:nvGrpSpPr>
            <p:cNvPr id="30" name="Group 29"/>
            <p:cNvGrpSpPr/>
            <p:nvPr/>
          </p:nvGrpSpPr>
          <p:grpSpPr>
            <a:xfrm rot="8640000">
              <a:off x="8177557" y="2682504"/>
              <a:ext cx="104669" cy="332557"/>
              <a:chOff x="5778500" y="2448743"/>
              <a:chExt cx="118060" cy="434644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>
                <a:off x="5778500" y="2448743"/>
                <a:ext cx="3760" cy="421944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5892800" y="2461443"/>
                <a:ext cx="3760" cy="421944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 30"/>
            <p:cNvGrpSpPr/>
            <p:nvPr/>
          </p:nvGrpSpPr>
          <p:grpSpPr>
            <a:xfrm rot="8640000">
              <a:off x="9833188" y="1741210"/>
              <a:ext cx="104669" cy="332557"/>
              <a:chOff x="5778500" y="2448743"/>
              <a:chExt cx="118060" cy="434644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>
                <a:off x="5778500" y="2448743"/>
                <a:ext cx="3760" cy="421944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5892800" y="2461443"/>
                <a:ext cx="3760" cy="421944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9" name="Group 48"/>
          <p:cNvGrpSpPr/>
          <p:nvPr/>
        </p:nvGrpSpPr>
        <p:grpSpPr>
          <a:xfrm>
            <a:off x="6333878" y="1803396"/>
            <a:ext cx="4492142" cy="354135"/>
            <a:chOff x="6377926" y="1803388"/>
            <a:chExt cx="5324019" cy="354135"/>
          </a:xfrm>
        </p:grpSpPr>
        <p:sp>
          <p:nvSpPr>
            <p:cNvPr id="39" name="Freeform 38"/>
            <p:cNvSpPr/>
            <p:nvPr/>
          </p:nvSpPr>
          <p:spPr>
            <a:xfrm rot="13800000">
              <a:off x="11388738" y="1844317"/>
              <a:ext cx="313963" cy="312450"/>
            </a:xfrm>
            <a:custGeom>
              <a:avLst/>
              <a:gdLst>
                <a:gd name="connsiteX0" fmla="*/ 225287 w 318052"/>
                <a:gd name="connsiteY0" fmla="*/ 0 h 331304"/>
                <a:gd name="connsiteX1" fmla="*/ 318052 w 318052"/>
                <a:gd name="connsiteY1" fmla="*/ 331304 h 331304"/>
                <a:gd name="connsiteX2" fmla="*/ 0 w 318052"/>
                <a:gd name="connsiteY2" fmla="*/ 291548 h 331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8052" h="331304">
                  <a:moveTo>
                    <a:pt x="225287" y="0"/>
                  </a:moveTo>
                  <a:lnTo>
                    <a:pt x="318052" y="331304"/>
                  </a:lnTo>
                  <a:lnTo>
                    <a:pt x="0" y="291548"/>
                  </a:lnTo>
                </a:path>
              </a:pathLst>
            </a:cu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 rot="13800000">
              <a:off x="6377169" y="1804145"/>
              <a:ext cx="313963" cy="312450"/>
            </a:xfrm>
            <a:custGeom>
              <a:avLst/>
              <a:gdLst>
                <a:gd name="connsiteX0" fmla="*/ 225287 w 318052"/>
                <a:gd name="connsiteY0" fmla="*/ 0 h 331304"/>
                <a:gd name="connsiteX1" fmla="*/ 318052 w 318052"/>
                <a:gd name="connsiteY1" fmla="*/ 331304 h 331304"/>
                <a:gd name="connsiteX2" fmla="*/ 0 w 318052"/>
                <a:gd name="connsiteY2" fmla="*/ 291548 h 331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8052" h="331304">
                  <a:moveTo>
                    <a:pt x="225287" y="0"/>
                  </a:moveTo>
                  <a:lnTo>
                    <a:pt x="318052" y="331304"/>
                  </a:lnTo>
                  <a:lnTo>
                    <a:pt x="0" y="291548"/>
                  </a:lnTo>
                </a:path>
              </a:pathLst>
            </a:cu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8421090" y="839316"/>
            <a:ext cx="232939" cy="3115424"/>
            <a:chOff x="8851655" y="839316"/>
            <a:chExt cx="276077" cy="3115424"/>
          </a:xfrm>
        </p:grpSpPr>
        <p:cxnSp>
          <p:nvCxnSpPr>
            <p:cNvPr id="16" name="Straight Connector 15"/>
            <p:cNvCxnSpPr/>
            <p:nvPr/>
          </p:nvCxnSpPr>
          <p:spPr>
            <a:xfrm rot="2580000">
              <a:off x="8851655" y="839316"/>
              <a:ext cx="247923" cy="25511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2580000">
              <a:off x="8879809" y="3699626"/>
              <a:ext cx="247923" cy="25511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ectangle 49"/>
          <p:cNvSpPr/>
          <p:nvPr/>
        </p:nvSpPr>
        <p:spPr>
          <a:xfrm>
            <a:off x="1079474" y="4644092"/>
            <a:ext cx="7529343" cy="1570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1" dirty="0"/>
              <a:t>How many triangles are created by the diagonals?</a:t>
            </a:r>
          </a:p>
          <a:p>
            <a:r>
              <a:rPr lang="en-US" sz="3201" dirty="0"/>
              <a:t>Can you classify the triangles?</a:t>
            </a:r>
          </a:p>
        </p:txBody>
      </p:sp>
      <p:sp>
        <p:nvSpPr>
          <p:cNvPr id="51" name="Freeform 50"/>
          <p:cNvSpPr/>
          <p:nvPr/>
        </p:nvSpPr>
        <p:spPr>
          <a:xfrm>
            <a:off x="6476177" y="940905"/>
            <a:ext cx="4226616" cy="2875722"/>
          </a:xfrm>
          <a:custGeom>
            <a:avLst/>
            <a:gdLst>
              <a:gd name="connsiteX0" fmla="*/ 0 w 5009322"/>
              <a:gd name="connsiteY0" fmla="*/ 2875722 h 2875722"/>
              <a:gd name="connsiteX1" fmla="*/ 5009322 w 5009322"/>
              <a:gd name="connsiteY1" fmla="*/ 0 h 2875722"/>
              <a:gd name="connsiteX2" fmla="*/ 39756 w 5009322"/>
              <a:gd name="connsiteY2" fmla="*/ 0 h 2875722"/>
              <a:gd name="connsiteX3" fmla="*/ 0 w 5009322"/>
              <a:gd name="connsiteY3" fmla="*/ 2875722 h 2875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09322" h="2875722">
                <a:moveTo>
                  <a:pt x="0" y="2875722"/>
                </a:moveTo>
                <a:lnTo>
                  <a:pt x="5009322" y="0"/>
                </a:lnTo>
                <a:lnTo>
                  <a:pt x="39756" y="0"/>
                </a:lnTo>
                <a:cubicBezTo>
                  <a:pt x="35339" y="949739"/>
                  <a:pt x="30921" y="1899479"/>
                  <a:pt x="0" y="2875722"/>
                </a:cubicBezTo>
                <a:close/>
              </a:path>
            </a:pathLst>
          </a:custGeom>
          <a:solidFill>
            <a:srgbClr val="5B9BD5">
              <a:alpha val="4902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6503903" y="959429"/>
            <a:ext cx="4215433" cy="2894514"/>
          </a:xfrm>
          <a:custGeom>
            <a:avLst/>
            <a:gdLst>
              <a:gd name="connsiteX0" fmla="*/ 0 w 5009322"/>
              <a:gd name="connsiteY0" fmla="*/ 2875722 h 2875722"/>
              <a:gd name="connsiteX1" fmla="*/ 5009322 w 5009322"/>
              <a:gd name="connsiteY1" fmla="*/ 0 h 2875722"/>
              <a:gd name="connsiteX2" fmla="*/ 39756 w 5009322"/>
              <a:gd name="connsiteY2" fmla="*/ 0 h 2875722"/>
              <a:gd name="connsiteX3" fmla="*/ 0 w 5009322"/>
              <a:gd name="connsiteY3" fmla="*/ 2875722 h 2875722"/>
              <a:gd name="connsiteX0" fmla="*/ 0 w 4691270"/>
              <a:gd name="connsiteY0" fmla="*/ 5512904 h 5512904"/>
              <a:gd name="connsiteX1" fmla="*/ 4691270 w 4691270"/>
              <a:gd name="connsiteY1" fmla="*/ 0 h 5512904"/>
              <a:gd name="connsiteX2" fmla="*/ 39756 w 4691270"/>
              <a:gd name="connsiteY2" fmla="*/ 2637182 h 5512904"/>
              <a:gd name="connsiteX3" fmla="*/ 0 w 4691270"/>
              <a:gd name="connsiteY3" fmla="*/ 5512904 h 5512904"/>
              <a:gd name="connsiteX0" fmla="*/ 251841 w 4943111"/>
              <a:gd name="connsiteY0" fmla="*/ 5512904 h 5512904"/>
              <a:gd name="connsiteX1" fmla="*/ 4943111 w 4943111"/>
              <a:gd name="connsiteY1" fmla="*/ 0 h 5512904"/>
              <a:gd name="connsiteX2" fmla="*/ 50 w 4943111"/>
              <a:gd name="connsiteY2" fmla="*/ 2822713 h 5512904"/>
              <a:gd name="connsiteX3" fmla="*/ 251841 w 4943111"/>
              <a:gd name="connsiteY3" fmla="*/ 5512904 h 5512904"/>
              <a:gd name="connsiteX0" fmla="*/ 4943064 w 4943207"/>
              <a:gd name="connsiteY0" fmla="*/ 2835965 h 3095608"/>
              <a:gd name="connsiteX1" fmla="*/ 4943064 w 4943207"/>
              <a:gd name="connsiteY1" fmla="*/ 0 h 3095608"/>
              <a:gd name="connsiteX2" fmla="*/ 3 w 4943207"/>
              <a:gd name="connsiteY2" fmla="*/ 2822713 h 3095608"/>
              <a:gd name="connsiteX3" fmla="*/ 4943064 w 4943207"/>
              <a:gd name="connsiteY3" fmla="*/ 2835965 h 3095608"/>
              <a:gd name="connsiteX0" fmla="*/ 4943065 w 4943065"/>
              <a:gd name="connsiteY0" fmla="*/ 2835965 h 3255336"/>
              <a:gd name="connsiteX1" fmla="*/ 4943065 w 4943065"/>
              <a:gd name="connsiteY1" fmla="*/ 0 h 3255336"/>
              <a:gd name="connsiteX2" fmla="*/ 4 w 4943065"/>
              <a:gd name="connsiteY2" fmla="*/ 2822713 h 3255336"/>
              <a:gd name="connsiteX3" fmla="*/ 4943065 w 4943065"/>
              <a:gd name="connsiteY3" fmla="*/ 2835965 h 3255336"/>
              <a:gd name="connsiteX0" fmla="*/ 4943061 w 4943061"/>
              <a:gd name="connsiteY0" fmla="*/ 2835965 h 2859249"/>
              <a:gd name="connsiteX1" fmla="*/ 4943061 w 4943061"/>
              <a:gd name="connsiteY1" fmla="*/ 0 h 2859249"/>
              <a:gd name="connsiteX2" fmla="*/ 0 w 4943061"/>
              <a:gd name="connsiteY2" fmla="*/ 2822713 h 2859249"/>
              <a:gd name="connsiteX3" fmla="*/ 4943061 w 4943061"/>
              <a:gd name="connsiteY3" fmla="*/ 2835965 h 2859249"/>
              <a:gd name="connsiteX0" fmla="*/ 4996070 w 4996070"/>
              <a:gd name="connsiteY0" fmla="*/ 2835965 h 2894514"/>
              <a:gd name="connsiteX1" fmla="*/ 4996070 w 4996070"/>
              <a:gd name="connsiteY1" fmla="*/ 0 h 2894514"/>
              <a:gd name="connsiteX2" fmla="*/ 0 w 4996070"/>
              <a:gd name="connsiteY2" fmla="*/ 2875722 h 2894514"/>
              <a:gd name="connsiteX3" fmla="*/ 4996070 w 4996070"/>
              <a:gd name="connsiteY3" fmla="*/ 2835965 h 2894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96070" h="2894514">
                <a:moveTo>
                  <a:pt x="4996070" y="2835965"/>
                </a:moveTo>
                <a:lnTo>
                  <a:pt x="4996070" y="0"/>
                </a:lnTo>
                <a:lnTo>
                  <a:pt x="0" y="2875722"/>
                </a:lnTo>
                <a:cubicBezTo>
                  <a:pt x="2407479" y="2924314"/>
                  <a:pt x="3025913" y="2866888"/>
                  <a:pt x="4996070" y="2835965"/>
                </a:cubicBezTo>
                <a:close/>
              </a:path>
            </a:pathLst>
          </a:custGeom>
          <a:solidFill>
            <a:srgbClr val="5B9BD5">
              <a:alpha val="4902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 flipV="1">
            <a:off x="6501108" y="922590"/>
            <a:ext cx="4215433" cy="2894514"/>
          </a:xfrm>
          <a:custGeom>
            <a:avLst/>
            <a:gdLst>
              <a:gd name="connsiteX0" fmla="*/ 0 w 5009322"/>
              <a:gd name="connsiteY0" fmla="*/ 2875722 h 2875722"/>
              <a:gd name="connsiteX1" fmla="*/ 5009322 w 5009322"/>
              <a:gd name="connsiteY1" fmla="*/ 0 h 2875722"/>
              <a:gd name="connsiteX2" fmla="*/ 39756 w 5009322"/>
              <a:gd name="connsiteY2" fmla="*/ 0 h 2875722"/>
              <a:gd name="connsiteX3" fmla="*/ 0 w 5009322"/>
              <a:gd name="connsiteY3" fmla="*/ 2875722 h 2875722"/>
              <a:gd name="connsiteX0" fmla="*/ 0 w 4691270"/>
              <a:gd name="connsiteY0" fmla="*/ 5512904 h 5512904"/>
              <a:gd name="connsiteX1" fmla="*/ 4691270 w 4691270"/>
              <a:gd name="connsiteY1" fmla="*/ 0 h 5512904"/>
              <a:gd name="connsiteX2" fmla="*/ 39756 w 4691270"/>
              <a:gd name="connsiteY2" fmla="*/ 2637182 h 5512904"/>
              <a:gd name="connsiteX3" fmla="*/ 0 w 4691270"/>
              <a:gd name="connsiteY3" fmla="*/ 5512904 h 5512904"/>
              <a:gd name="connsiteX0" fmla="*/ 251841 w 4943111"/>
              <a:gd name="connsiteY0" fmla="*/ 5512904 h 5512904"/>
              <a:gd name="connsiteX1" fmla="*/ 4943111 w 4943111"/>
              <a:gd name="connsiteY1" fmla="*/ 0 h 5512904"/>
              <a:gd name="connsiteX2" fmla="*/ 50 w 4943111"/>
              <a:gd name="connsiteY2" fmla="*/ 2822713 h 5512904"/>
              <a:gd name="connsiteX3" fmla="*/ 251841 w 4943111"/>
              <a:gd name="connsiteY3" fmla="*/ 5512904 h 5512904"/>
              <a:gd name="connsiteX0" fmla="*/ 4943064 w 4943207"/>
              <a:gd name="connsiteY0" fmla="*/ 2835965 h 3095608"/>
              <a:gd name="connsiteX1" fmla="*/ 4943064 w 4943207"/>
              <a:gd name="connsiteY1" fmla="*/ 0 h 3095608"/>
              <a:gd name="connsiteX2" fmla="*/ 3 w 4943207"/>
              <a:gd name="connsiteY2" fmla="*/ 2822713 h 3095608"/>
              <a:gd name="connsiteX3" fmla="*/ 4943064 w 4943207"/>
              <a:gd name="connsiteY3" fmla="*/ 2835965 h 3095608"/>
              <a:gd name="connsiteX0" fmla="*/ 4943065 w 4943065"/>
              <a:gd name="connsiteY0" fmla="*/ 2835965 h 3255336"/>
              <a:gd name="connsiteX1" fmla="*/ 4943065 w 4943065"/>
              <a:gd name="connsiteY1" fmla="*/ 0 h 3255336"/>
              <a:gd name="connsiteX2" fmla="*/ 4 w 4943065"/>
              <a:gd name="connsiteY2" fmla="*/ 2822713 h 3255336"/>
              <a:gd name="connsiteX3" fmla="*/ 4943065 w 4943065"/>
              <a:gd name="connsiteY3" fmla="*/ 2835965 h 3255336"/>
              <a:gd name="connsiteX0" fmla="*/ 4943061 w 4943061"/>
              <a:gd name="connsiteY0" fmla="*/ 2835965 h 2859249"/>
              <a:gd name="connsiteX1" fmla="*/ 4943061 w 4943061"/>
              <a:gd name="connsiteY1" fmla="*/ 0 h 2859249"/>
              <a:gd name="connsiteX2" fmla="*/ 0 w 4943061"/>
              <a:gd name="connsiteY2" fmla="*/ 2822713 h 2859249"/>
              <a:gd name="connsiteX3" fmla="*/ 4943061 w 4943061"/>
              <a:gd name="connsiteY3" fmla="*/ 2835965 h 2859249"/>
              <a:gd name="connsiteX0" fmla="*/ 4996070 w 4996070"/>
              <a:gd name="connsiteY0" fmla="*/ 2835965 h 2894514"/>
              <a:gd name="connsiteX1" fmla="*/ 4996070 w 4996070"/>
              <a:gd name="connsiteY1" fmla="*/ 0 h 2894514"/>
              <a:gd name="connsiteX2" fmla="*/ 0 w 4996070"/>
              <a:gd name="connsiteY2" fmla="*/ 2875722 h 2894514"/>
              <a:gd name="connsiteX3" fmla="*/ 4996070 w 4996070"/>
              <a:gd name="connsiteY3" fmla="*/ 2835965 h 2894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96070" h="2894514">
                <a:moveTo>
                  <a:pt x="4996070" y="2835965"/>
                </a:moveTo>
                <a:lnTo>
                  <a:pt x="4996070" y="0"/>
                </a:lnTo>
                <a:lnTo>
                  <a:pt x="0" y="2875722"/>
                </a:lnTo>
                <a:cubicBezTo>
                  <a:pt x="2407479" y="2924314"/>
                  <a:pt x="3025913" y="2866888"/>
                  <a:pt x="4996070" y="2835965"/>
                </a:cubicBezTo>
                <a:close/>
              </a:path>
            </a:pathLst>
          </a:custGeom>
          <a:solidFill>
            <a:srgbClr val="5B9BD5">
              <a:alpha val="4902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 flipH="1">
            <a:off x="6491401" y="945652"/>
            <a:ext cx="4215433" cy="2894514"/>
          </a:xfrm>
          <a:custGeom>
            <a:avLst/>
            <a:gdLst>
              <a:gd name="connsiteX0" fmla="*/ 0 w 5009322"/>
              <a:gd name="connsiteY0" fmla="*/ 2875722 h 2875722"/>
              <a:gd name="connsiteX1" fmla="*/ 5009322 w 5009322"/>
              <a:gd name="connsiteY1" fmla="*/ 0 h 2875722"/>
              <a:gd name="connsiteX2" fmla="*/ 39756 w 5009322"/>
              <a:gd name="connsiteY2" fmla="*/ 0 h 2875722"/>
              <a:gd name="connsiteX3" fmla="*/ 0 w 5009322"/>
              <a:gd name="connsiteY3" fmla="*/ 2875722 h 2875722"/>
              <a:gd name="connsiteX0" fmla="*/ 0 w 4691270"/>
              <a:gd name="connsiteY0" fmla="*/ 5512904 h 5512904"/>
              <a:gd name="connsiteX1" fmla="*/ 4691270 w 4691270"/>
              <a:gd name="connsiteY1" fmla="*/ 0 h 5512904"/>
              <a:gd name="connsiteX2" fmla="*/ 39756 w 4691270"/>
              <a:gd name="connsiteY2" fmla="*/ 2637182 h 5512904"/>
              <a:gd name="connsiteX3" fmla="*/ 0 w 4691270"/>
              <a:gd name="connsiteY3" fmla="*/ 5512904 h 5512904"/>
              <a:gd name="connsiteX0" fmla="*/ 251841 w 4943111"/>
              <a:gd name="connsiteY0" fmla="*/ 5512904 h 5512904"/>
              <a:gd name="connsiteX1" fmla="*/ 4943111 w 4943111"/>
              <a:gd name="connsiteY1" fmla="*/ 0 h 5512904"/>
              <a:gd name="connsiteX2" fmla="*/ 50 w 4943111"/>
              <a:gd name="connsiteY2" fmla="*/ 2822713 h 5512904"/>
              <a:gd name="connsiteX3" fmla="*/ 251841 w 4943111"/>
              <a:gd name="connsiteY3" fmla="*/ 5512904 h 5512904"/>
              <a:gd name="connsiteX0" fmla="*/ 4943064 w 4943207"/>
              <a:gd name="connsiteY0" fmla="*/ 2835965 h 3095608"/>
              <a:gd name="connsiteX1" fmla="*/ 4943064 w 4943207"/>
              <a:gd name="connsiteY1" fmla="*/ 0 h 3095608"/>
              <a:gd name="connsiteX2" fmla="*/ 3 w 4943207"/>
              <a:gd name="connsiteY2" fmla="*/ 2822713 h 3095608"/>
              <a:gd name="connsiteX3" fmla="*/ 4943064 w 4943207"/>
              <a:gd name="connsiteY3" fmla="*/ 2835965 h 3095608"/>
              <a:gd name="connsiteX0" fmla="*/ 4943065 w 4943065"/>
              <a:gd name="connsiteY0" fmla="*/ 2835965 h 3255336"/>
              <a:gd name="connsiteX1" fmla="*/ 4943065 w 4943065"/>
              <a:gd name="connsiteY1" fmla="*/ 0 h 3255336"/>
              <a:gd name="connsiteX2" fmla="*/ 4 w 4943065"/>
              <a:gd name="connsiteY2" fmla="*/ 2822713 h 3255336"/>
              <a:gd name="connsiteX3" fmla="*/ 4943065 w 4943065"/>
              <a:gd name="connsiteY3" fmla="*/ 2835965 h 3255336"/>
              <a:gd name="connsiteX0" fmla="*/ 4943061 w 4943061"/>
              <a:gd name="connsiteY0" fmla="*/ 2835965 h 2859249"/>
              <a:gd name="connsiteX1" fmla="*/ 4943061 w 4943061"/>
              <a:gd name="connsiteY1" fmla="*/ 0 h 2859249"/>
              <a:gd name="connsiteX2" fmla="*/ 0 w 4943061"/>
              <a:gd name="connsiteY2" fmla="*/ 2822713 h 2859249"/>
              <a:gd name="connsiteX3" fmla="*/ 4943061 w 4943061"/>
              <a:gd name="connsiteY3" fmla="*/ 2835965 h 2859249"/>
              <a:gd name="connsiteX0" fmla="*/ 4996070 w 4996070"/>
              <a:gd name="connsiteY0" fmla="*/ 2835965 h 2894514"/>
              <a:gd name="connsiteX1" fmla="*/ 4996070 w 4996070"/>
              <a:gd name="connsiteY1" fmla="*/ 0 h 2894514"/>
              <a:gd name="connsiteX2" fmla="*/ 0 w 4996070"/>
              <a:gd name="connsiteY2" fmla="*/ 2875722 h 2894514"/>
              <a:gd name="connsiteX3" fmla="*/ 4996070 w 4996070"/>
              <a:gd name="connsiteY3" fmla="*/ 2835965 h 2894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96070" h="2894514">
                <a:moveTo>
                  <a:pt x="4996070" y="2835965"/>
                </a:moveTo>
                <a:lnTo>
                  <a:pt x="4996070" y="0"/>
                </a:lnTo>
                <a:lnTo>
                  <a:pt x="0" y="2875722"/>
                </a:lnTo>
                <a:cubicBezTo>
                  <a:pt x="2407479" y="2924314"/>
                  <a:pt x="3025913" y="2866888"/>
                  <a:pt x="4996070" y="2835965"/>
                </a:cubicBezTo>
                <a:close/>
              </a:path>
            </a:pathLst>
          </a:custGeom>
          <a:solidFill>
            <a:srgbClr val="5B9BD5">
              <a:alpha val="4902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6476177" y="914410"/>
            <a:ext cx="4237797" cy="1484243"/>
          </a:xfrm>
          <a:custGeom>
            <a:avLst/>
            <a:gdLst>
              <a:gd name="connsiteX0" fmla="*/ 0 w 5022574"/>
              <a:gd name="connsiteY0" fmla="*/ 0 h 1484243"/>
              <a:gd name="connsiteX1" fmla="*/ 5022574 w 5022574"/>
              <a:gd name="connsiteY1" fmla="*/ 13252 h 1484243"/>
              <a:gd name="connsiteX2" fmla="*/ 2517913 w 5022574"/>
              <a:gd name="connsiteY2" fmla="*/ 1484243 h 1484243"/>
              <a:gd name="connsiteX3" fmla="*/ 0 w 5022574"/>
              <a:gd name="connsiteY3" fmla="*/ 0 h 1484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22574" h="1484243">
                <a:moveTo>
                  <a:pt x="0" y="0"/>
                </a:moveTo>
                <a:lnTo>
                  <a:pt x="5022574" y="13252"/>
                </a:lnTo>
                <a:lnTo>
                  <a:pt x="2517913" y="1484243"/>
                </a:lnTo>
                <a:lnTo>
                  <a:pt x="0" y="0"/>
                </a:lnTo>
                <a:close/>
              </a:path>
            </a:pathLst>
          </a:custGeom>
          <a:solidFill>
            <a:srgbClr val="7030A0">
              <a:alpha val="4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 flipV="1">
            <a:off x="6470353" y="2373307"/>
            <a:ext cx="4237797" cy="1484243"/>
          </a:xfrm>
          <a:custGeom>
            <a:avLst/>
            <a:gdLst>
              <a:gd name="connsiteX0" fmla="*/ 0 w 5022574"/>
              <a:gd name="connsiteY0" fmla="*/ 0 h 1484243"/>
              <a:gd name="connsiteX1" fmla="*/ 5022574 w 5022574"/>
              <a:gd name="connsiteY1" fmla="*/ 13252 h 1484243"/>
              <a:gd name="connsiteX2" fmla="*/ 2517913 w 5022574"/>
              <a:gd name="connsiteY2" fmla="*/ 1484243 h 1484243"/>
              <a:gd name="connsiteX3" fmla="*/ 0 w 5022574"/>
              <a:gd name="connsiteY3" fmla="*/ 0 h 1484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22574" h="1484243">
                <a:moveTo>
                  <a:pt x="0" y="0"/>
                </a:moveTo>
                <a:lnTo>
                  <a:pt x="5022574" y="13252"/>
                </a:lnTo>
                <a:lnTo>
                  <a:pt x="2517913" y="1484243"/>
                </a:lnTo>
                <a:lnTo>
                  <a:pt x="0" y="0"/>
                </a:lnTo>
                <a:close/>
              </a:path>
            </a:pathLst>
          </a:custGeom>
          <a:solidFill>
            <a:srgbClr val="7030A0">
              <a:alpha val="4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6363410" y="2180579"/>
            <a:ext cx="4463102" cy="522905"/>
            <a:chOff x="6412929" y="2180570"/>
            <a:chExt cx="5289602" cy="522905"/>
          </a:xfrm>
        </p:grpSpPr>
        <p:grpSp>
          <p:nvGrpSpPr>
            <p:cNvPr id="61" name="Group 60"/>
            <p:cNvGrpSpPr/>
            <p:nvPr/>
          </p:nvGrpSpPr>
          <p:grpSpPr>
            <a:xfrm>
              <a:off x="6412929" y="2180570"/>
              <a:ext cx="274994" cy="519591"/>
              <a:chOff x="9598747" y="5573335"/>
              <a:chExt cx="274994" cy="519591"/>
            </a:xfrm>
          </p:grpSpPr>
          <p:cxnSp>
            <p:nvCxnSpPr>
              <p:cNvPr id="58" name="Straight Connector 57"/>
              <p:cNvCxnSpPr/>
              <p:nvPr/>
            </p:nvCxnSpPr>
            <p:spPr>
              <a:xfrm rot="8040000">
                <a:off x="9602342" y="5569740"/>
                <a:ext cx="247923" cy="255114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8040000">
                <a:off x="9611308" y="5708888"/>
                <a:ext cx="247923" cy="255114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8040000">
                <a:off x="9622222" y="5841408"/>
                <a:ext cx="247923" cy="255114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11427537" y="2183884"/>
              <a:ext cx="274994" cy="519591"/>
              <a:chOff x="9598747" y="5573335"/>
              <a:chExt cx="274994" cy="519591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 rot="8040000">
                <a:off x="9602342" y="5569740"/>
                <a:ext cx="247923" cy="255114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8040000">
                <a:off x="9611308" y="5708888"/>
                <a:ext cx="247923" cy="255114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8040000">
                <a:off x="9622222" y="5841408"/>
                <a:ext cx="247923" cy="255114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Arc 8"/>
          <p:cNvSpPr/>
          <p:nvPr/>
        </p:nvSpPr>
        <p:spPr>
          <a:xfrm rot="18961417">
            <a:off x="8130568" y="2015233"/>
            <a:ext cx="923896" cy="1086678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Arc 56"/>
          <p:cNvSpPr/>
          <p:nvPr/>
        </p:nvSpPr>
        <p:spPr>
          <a:xfrm rot="8033241">
            <a:off x="8040591" y="1776217"/>
            <a:ext cx="1094988" cy="916884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69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6" grpId="0" animBg="1"/>
      <p:bldP spid="9" grpId="0" animBg="1"/>
      <p:bldP spid="5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155150"/>
              </p:ext>
            </p:extLst>
          </p:nvPr>
        </p:nvGraphicFramePr>
        <p:xfrm>
          <a:off x="6465694" y="881064"/>
          <a:ext cx="4254103" cy="295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8" name="CorelDRAW" r:id="rId4" imgW="5041821" imgH="2959434" progId="CorelDraw.Graphic.16">
                  <p:embed/>
                </p:oleObj>
              </mc:Choice>
              <mc:Fallback>
                <p:oleObj name="CorelDRAW" r:id="rId4" imgW="5041821" imgH="2959434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465694" y="881064"/>
                        <a:ext cx="4254103" cy="295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97799" y="3578554"/>
            <a:ext cx="342900" cy="523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1" dirty="0"/>
              <a:t>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98362" y="567954"/>
            <a:ext cx="342900" cy="523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1" dirty="0"/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98362" y="3644900"/>
            <a:ext cx="342900" cy="523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1" dirty="0"/>
              <a:t>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97799" y="586255"/>
            <a:ext cx="342900" cy="523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1" dirty="0"/>
              <a:t>D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519271" y="927102"/>
            <a:ext cx="4157662" cy="2849562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338269" y="567956"/>
            <a:ext cx="5202437" cy="4833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71" indent="-285771">
              <a:buFont typeface="Arial" panose="020B0604020202020204" pitchFamily="34" charset="0"/>
              <a:buChar char="•"/>
            </a:pPr>
            <a:r>
              <a:rPr lang="en-US" sz="2801" dirty="0"/>
              <a:t>The two triangles formed by one diagonal will always be right triangles.</a:t>
            </a:r>
          </a:p>
          <a:p>
            <a:pPr marL="285771" indent="-285771">
              <a:buFont typeface="Arial" panose="020B0604020202020204" pitchFamily="34" charset="0"/>
              <a:buChar char="•"/>
            </a:pPr>
            <a:r>
              <a:rPr lang="en-US" sz="2801" dirty="0"/>
              <a:t>Sometimes, if the angles are just right, these will be Special Right Triangles.</a:t>
            </a:r>
          </a:p>
          <a:p>
            <a:pPr marL="285771" indent="-285771">
              <a:buFont typeface="Arial" panose="020B0604020202020204" pitchFamily="34" charset="0"/>
              <a:buChar char="•"/>
            </a:pPr>
            <a:r>
              <a:rPr lang="en-US" sz="2801" dirty="0"/>
              <a:t>Is there a way you could check your triangle to see if it is a Special Right?</a:t>
            </a:r>
          </a:p>
          <a:p>
            <a:pPr marL="285771" indent="-285771">
              <a:buFont typeface="Arial" panose="020B0604020202020204" pitchFamily="34" charset="0"/>
              <a:buChar char="•"/>
            </a:pPr>
            <a:endParaRPr lang="en-US" sz="2801" dirty="0"/>
          </a:p>
          <a:p>
            <a:endParaRPr lang="en-US" sz="2801" dirty="0"/>
          </a:p>
        </p:txBody>
      </p:sp>
      <p:sp>
        <p:nvSpPr>
          <p:cNvPr id="10" name="Right Triangle 9"/>
          <p:cNvSpPr/>
          <p:nvPr/>
        </p:nvSpPr>
        <p:spPr>
          <a:xfrm rot="16200000">
            <a:off x="7176433" y="267242"/>
            <a:ext cx="2826641" cy="4226401"/>
          </a:xfrm>
          <a:prstGeom prst="rt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6754720" y="1299463"/>
            <a:ext cx="4226709" cy="3103389"/>
            <a:chOff x="6876696" y="1299456"/>
            <a:chExt cx="5009432" cy="310338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8332538" y="3897642"/>
                  <a:ext cx="899163" cy="50520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400" i="1">
                            <a:latin typeface="Cambria Math"/>
                          </a:rPr>
                          <m:t>s</m:t>
                        </m:r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32538" y="3897642"/>
                  <a:ext cx="1306249" cy="930628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8307322" y="1955223"/>
                  <a:ext cx="65963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2400" i="1">
                            <a:latin typeface="Cambria Math"/>
                          </a:rPr>
                          <m:t>s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07322" y="1955223"/>
                  <a:ext cx="965471" cy="850427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11427883" y="2032231"/>
                  <a:ext cx="45824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400" i="1">
                            <a:latin typeface="Cambria Math"/>
                          </a:rPr>
                          <m:t>s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27882" y="2032231"/>
                  <a:ext cx="651935" cy="1445139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10552721" y="1299456"/>
                  <a:ext cx="88198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60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𝑜</m:t>
                            </m:r>
                          </m:sup>
                        </m:sSup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52720" y="1299456"/>
                  <a:ext cx="1281815" cy="850427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6876696" y="3317693"/>
                  <a:ext cx="88198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30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𝑜</m:t>
                            </m:r>
                          </m:sup>
                        </m:sSup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76696" y="3317693"/>
                  <a:ext cx="1281815" cy="850427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6" name="Group 15"/>
            <p:cNvGrpSpPr/>
            <p:nvPr/>
          </p:nvGrpSpPr>
          <p:grpSpPr>
            <a:xfrm>
              <a:off x="11126943" y="3539727"/>
              <a:ext cx="477054" cy="256967"/>
              <a:chOff x="1826825" y="5867400"/>
              <a:chExt cx="152400" cy="15240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 flipV="1">
                <a:off x="1826825" y="5867400"/>
                <a:ext cx="0" cy="1524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1826825" y="5867400"/>
                <a:ext cx="1524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92056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70460" y="609610"/>
            <a:ext cx="48269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prstClr val="black"/>
                </a:solidFill>
              </a:rPr>
              <a:t>Foldable</a:t>
            </a:r>
          </a:p>
        </p:txBody>
      </p:sp>
      <p:pic>
        <p:nvPicPr>
          <p:cNvPr id="17410" name="Picture 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0823" y="0"/>
            <a:ext cx="4663440" cy="4663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805" y="2331720"/>
            <a:ext cx="6199632" cy="3487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062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3612849"/>
              </p:ext>
            </p:extLst>
          </p:nvPr>
        </p:nvGraphicFramePr>
        <p:xfrm>
          <a:off x="5952803" y="456035"/>
          <a:ext cx="5048399" cy="276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0" name="CorelDRAW" r:id="rId4" imgW="5983994" imgH="2763478" progId="CorelDraw.Graphic.16">
                  <p:embed/>
                </p:oleObj>
              </mc:Choice>
              <mc:Fallback>
                <p:oleObj name="CorelDRAW" r:id="rId4" imgW="5983994" imgH="2763478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52803" y="456035"/>
                        <a:ext cx="5048399" cy="2763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50264" y="252023"/>
            <a:ext cx="5344767" cy="6557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71" indent="-285771">
              <a:buFont typeface="Arial" panose="020B0604020202020204" pitchFamily="34" charset="0"/>
              <a:buChar char="•"/>
            </a:pPr>
            <a:r>
              <a:rPr lang="en-US" sz="2801" dirty="0">
                <a:solidFill>
                  <a:srgbClr val="FF0000"/>
                </a:solidFill>
              </a:rPr>
              <a:t>Draw a diagonal AC</a:t>
            </a:r>
          </a:p>
          <a:p>
            <a:pPr marL="285771" indent="-285771">
              <a:buFont typeface="Arial" panose="020B0604020202020204" pitchFamily="34" charset="0"/>
              <a:buChar char="•"/>
            </a:pPr>
            <a:r>
              <a:rPr lang="en-US" sz="2801" dirty="0">
                <a:solidFill>
                  <a:srgbClr val="FF0000"/>
                </a:solidFill>
              </a:rPr>
              <a:t>Draw diagonal DB</a:t>
            </a:r>
          </a:p>
          <a:p>
            <a:pPr marL="285771" indent="-285771">
              <a:buFont typeface="Arial" panose="020B0604020202020204" pitchFamily="34" charset="0"/>
              <a:buChar char="•"/>
            </a:pPr>
            <a:r>
              <a:rPr lang="en-US" sz="2801" dirty="0"/>
              <a:t>Are the diagonals perpendicular?</a:t>
            </a:r>
          </a:p>
          <a:p>
            <a:pPr marL="285771" indent="-285771">
              <a:buFont typeface="Arial" panose="020B0604020202020204" pitchFamily="34" charset="0"/>
              <a:buChar char="•"/>
            </a:pPr>
            <a:r>
              <a:rPr lang="en-US" sz="2801" dirty="0"/>
              <a:t>Brainstorm with your group to find every property you can.</a:t>
            </a:r>
          </a:p>
          <a:p>
            <a:pPr marL="285771" indent="-285771">
              <a:buFont typeface="Arial" panose="020B0604020202020204" pitchFamily="34" charset="0"/>
              <a:buChar char="•"/>
            </a:pPr>
            <a:endParaRPr lang="en-US" sz="2801" dirty="0"/>
          </a:p>
          <a:p>
            <a:r>
              <a:rPr lang="en-US" sz="2801" dirty="0"/>
              <a:t>Properties:</a:t>
            </a:r>
          </a:p>
          <a:p>
            <a:pPr marL="457232" indent="-457232">
              <a:buFont typeface="Arial" panose="020B0604020202020204" pitchFamily="34" charset="0"/>
              <a:buChar char="•"/>
            </a:pPr>
            <a:r>
              <a:rPr lang="en-US" sz="2801" dirty="0"/>
              <a:t>Diagonals are NOT equal and are NOT perpendicular</a:t>
            </a:r>
          </a:p>
          <a:p>
            <a:pPr marL="457232" indent="-457232">
              <a:buFont typeface="Arial" panose="020B0604020202020204" pitchFamily="34" charset="0"/>
              <a:buChar char="•"/>
            </a:pPr>
            <a:r>
              <a:rPr lang="en-US" sz="2801" dirty="0">
                <a:solidFill>
                  <a:srgbClr val="0070C0"/>
                </a:solidFill>
              </a:rPr>
              <a:t>Diagonals bisect each other.</a:t>
            </a:r>
          </a:p>
          <a:p>
            <a:pPr marL="457232" indent="-457232">
              <a:buFont typeface="Arial" panose="020B0604020202020204" pitchFamily="34" charset="0"/>
              <a:buChar char="•"/>
            </a:pPr>
            <a:r>
              <a:rPr lang="en-US" sz="2801" dirty="0"/>
              <a:t>Opposite sides are </a:t>
            </a:r>
            <a:r>
              <a:rPr lang="en-US" sz="2801" dirty="0">
                <a:solidFill>
                  <a:srgbClr val="00B050"/>
                </a:solidFill>
              </a:rPr>
              <a:t>equal</a:t>
            </a:r>
            <a:r>
              <a:rPr lang="en-US" sz="2801" dirty="0"/>
              <a:t> and </a:t>
            </a:r>
            <a:r>
              <a:rPr lang="en-US" sz="2801" dirty="0">
                <a:solidFill>
                  <a:srgbClr val="FFC000"/>
                </a:solidFill>
              </a:rPr>
              <a:t>parallel</a:t>
            </a:r>
          </a:p>
          <a:p>
            <a:pPr marL="457232" indent="-457232">
              <a:buFont typeface="Arial" panose="020B0604020202020204" pitchFamily="34" charset="0"/>
              <a:buChar char="•"/>
            </a:pPr>
            <a:r>
              <a:rPr lang="en-US" sz="2801" dirty="0">
                <a:solidFill>
                  <a:srgbClr val="7030A0"/>
                </a:solidFill>
              </a:rPr>
              <a:t>Opposite angles are congruent</a:t>
            </a:r>
          </a:p>
          <a:p>
            <a:pPr marL="457232" indent="-457232">
              <a:buFont typeface="Arial" panose="020B0604020202020204" pitchFamily="34" charset="0"/>
              <a:buChar char="•"/>
            </a:pPr>
            <a:r>
              <a:rPr lang="en-US" sz="2801" dirty="0"/>
              <a:t>Adjacent angles are supplementary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8768" y="3081634"/>
            <a:ext cx="342900" cy="523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1" dirty="0"/>
              <a:t>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896600" y="71038"/>
            <a:ext cx="342900" cy="523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1" dirty="0"/>
              <a:t>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607290" y="3089060"/>
            <a:ext cx="342900" cy="523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1" dirty="0"/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68859" y="79304"/>
            <a:ext cx="342900" cy="523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1" dirty="0"/>
              <a:t>D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016947" y="490877"/>
            <a:ext cx="4984251" cy="2664453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294578" y="490877"/>
            <a:ext cx="2413054" cy="2728995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 rot="3000000">
            <a:off x="7953929" y="1166469"/>
            <a:ext cx="99391" cy="234814"/>
            <a:chOff x="9024730" y="5208104"/>
            <a:chExt cx="99391" cy="278296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9024730" y="5208104"/>
              <a:ext cx="0" cy="278296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9124121" y="5208104"/>
              <a:ext cx="0" cy="278296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/>
          <p:cNvCxnSpPr/>
          <p:nvPr/>
        </p:nvCxnSpPr>
        <p:spPr>
          <a:xfrm>
            <a:off x="9460189" y="1172856"/>
            <a:ext cx="111816" cy="238539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368984" y="2292633"/>
            <a:ext cx="106224" cy="24613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 rot="3000000">
            <a:off x="8925040" y="2275576"/>
            <a:ext cx="99391" cy="234814"/>
            <a:chOff x="9024730" y="5208104"/>
            <a:chExt cx="99391" cy="278296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9024730" y="5208104"/>
              <a:ext cx="0" cy="278296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9124121" y="5208104"/>
              <a:ext cx="0" cy="278296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7913681" y="3070122"/>
            <a:ext cx="179877" cy="278296"/>
            <a:chOff x="9276521" y="5360504"/>
            <a:chExt cx="213188" cy="278296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9276521" y="5360504"/>
              <a:ext cx="0" cy="278296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9383115" y="5360504"/>
              <a:ext cx="0" cy="278296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9489709" y="5360504"/>
              <a:ext cx="0" cy="278296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8800763" y="345902"/>
            <a:ext cx="179877" cy="278296"/>
            <a:chOff x="9428921" y="5512904"/>
            <a:chExt cx="213188" cy="278296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9428921" y="5512904"/>
              <a:ext cx="0" cy="278296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9535515" y="5512904"/>
              <a:ext cx="0" cy="278296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9642109" y="5512904"/>
              <a:ext cx="0" cy="278296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 rot="7320000">
            <a:off x="10282650" y="1569853"/>
            <a:ext cx="284924" cy="234814"/>
            <a:chOff x="9794509" y="5893904"/>
            <a:chExt cx="284924" cy="278296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9794509" y="5893904"/>
              <a:ext cx="0" cy="278296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9893901" y="5893904"/>
              <a:ext cx="0" cy="278296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9980041" y="5893904"/>
              <a:ext cx="0" cy="278296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0079433" y="5893904"/>
              <a:ext cx="0" cy="278296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 rot="7320000">
            <a:off x="6610747" y="1448884"/>
            <a:ext cx="284924" cy="234814"/>
            <a:chOff x="9794509" y="5893904"/>
            <a:chExt cx="284924" cy="278296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9794509" y="5893904"/>
              <a:ext cx="0" cy="278296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9893901" y="5893904"/>
              <a:ext cx="0" cy="278296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9980041" y="5893904"/>
              <a:ext cx="0" cy="278296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0079433" y="5893904"/>
              <a:ext cx="0" cy="278296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 rot="18660000">
            <a:off x="9858241" y="2068804"/>
            <a:ext cx="564777" cy="363071"/>
            <a:chOff x="10542494" y="5683624"/>
            <a:chExt cx="564777" cy="430305"/>
          </a:xfrm>
        </p:grpSpPr>
        <p:sp>
          <p:nvSpPr>
            <p:cNvPr id="49" name="Freeform 48"/>
            <p:cNvSpPr/>
            <p:nvPr/>
          </p:nvSpPr>
          <p:spPr>
            <a:xfrm>
              <a:off x="10542494" y="5683624"/>
              <a:ext cx="376518" cy="430305"/>
            </a:xfrm>
            <a:custGeom>
              <a:avLst/>
              <a:gdLst>
                <a:gd name="connsiteX0" fmla="*/ 17930 w 376518"/>
                <a:gd name="connsiteY0" fmla="*/ 430305 h 430305"/>
                <a:gd name="connsiteX1" fmla="*/ 376518 w 376518"/>
                <a:gd name="connsiteY1" fmla="*/ 179294 h 430305"/>
                <a:gd name="connsiteX2" fmla="*/ 0 w 376518"/>
                <a:gd name="connsiteY2" fmla="*/ 0 h 43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6518" h="430305">
                  <a:moveTo>
                    <a:pt x="17930" y="430305"/>
                  </a:moveTo>
                  <a:lnTo>
                    <a:pt x="376518" y="179294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0730753" y="5683624"/>
              <a:ext cx="376518" cy="430305"/>
            </a:xfrm>
            <a:custGeom>
              <a:avLst/>
              <a:gdLst>
                <a:gd name="connsiteX0" fmla="*/ 17930 w 376518"/>
                <a:gd name="connsiteY0" fmla="*/ 430305 h 430305"/>
                <a:gd name="connsiteX1" fmla="*/ 376518 w 376518"/>
                <a:gd name="connsiteY1" fmla="*/ 179294 h 430305"/>
                <a:gd name="connsiteX2" fmla="*/ 0 w 376518"/>
                <a:gd name="connsiteY2" fmla="*/ 0 h 43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6518" h="430305">
                  <a:moveTo>
                    <a:pt x="17930" y="430305"/>
                  </a:moveTo>
                  <a:lnTo>
                    <a:pt x="376518" y="179294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Freeform 50"/>
          <p:cNvSpPr/>
          <p:nvPr/>
        </p:nvSpPr>
        <p:spPr>
          <a:xfrm>
            <a:off x="8620727" y="2994086"/>
            <a:ext cx="317686" cy="430305"/>
          </a:xfrm>
          <a:custGeom>
            <a:avLst/>
            <a:gdLst>
              <a:gd name="connsiteX0" fmla="*/ 17930 w 376518"/>
              <a:gd name="connsiteY0" fmla="*/ 430305 h 430305"/>
              <a:gd name="connsiteX1" fmla="*/ 376518 w 376518"/>
              <a:gd name="connsiteY1" fmla="*/ 179294 h 430305"/>
              <a:gd name="connsiteX2" fmla="*/ 0 w 376518"/>
              <a:gd name="connsiteY2" fmla="*/ 0 h 430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6518" h="430305">
                <a:moveTo>
                  <a:pt x="17930" y="430305"/>
                </a:moveTo>
                <a:lnTo>
                  <a:pt x="376518" y="179294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9623976" y="286363"/>
            <a:ext cx="317686" cy="430305"/>
          </a:xfrm>
          <a:custGeom>
            <a:avLst/>
            <a:gdLst>
              <a:gd name="connsiteX0" fmla="*/ 17930 w 376518"/>
              <a:gd name="connsiteY0" fmla="*/ 430305 h 430305"/>
              <a:gd name="connsiteX1" fmla="*/ 376518 w 376518"/>
              <a:gd name="connsiteY1" fmla="*/ 179294 h 430305"/>
              <a:gd name="connsiteX2" fmla="*/ 0 w 376518"/>
              <a:gd name="connsiteY2" fmla="*/ 0 h 430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6518" h="430305">
                <a:moveTo>
                  <a:pt x="17930" y="430305"/>
                </a:moveTo>
                <a:lnTo>
                  <a:pt x="376518" y="179294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 rot="18660000">
            <a:off x="6174399" y="2032846"/>
            <a:ext cx="564777" cy="363071"/>
            <a:chOff x="10542494" y="5683624"/>
            <a:chExt cx="564777" cy="430305"/>
          </a:xfrm>
        </p:grpSpPr>
        <p:sp>
          <p:nvSpPr>
            <p:cNvPr id="55" name="Freeform 54"/>
            <p:cNvSpPr/>
            <p:nvPr/>
          </p:nvSpPr>
          <p:spPr>
            <a:xfrm>
              <a:off x="10542494" y="5683624"/>
              <a:ext cx="376518" cy="430305"/>
            </a:xfrm>
            <a:custGeom>
              <a:avLst/>
              <a:gdLst>
                <a:gd name="connsiteX0" fmla="*/ 17930 w 376518"/>
                <a:gd name="connsiteY0" fmla="*/ 430305 h 430305"/>
                <a:gd name="connsiteX1" fmla="*/ 376518 w 376518"/>
                <a:gd name="connsiteY1" fmla="*/ 179294 h 430305"/>
                <a:gd name="connsiteX2" fmla="*/ 0 w 376518"/>
                <a:gd name="connsiteY2" fmla="*/ 0 h 43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6518" h="430305">
                  <a:moveTo>
                    <a:pt x="17930" y="430305"/>
                  </a:moveTo>
                  <a:lnTo>
                    <a:pt x="376518" y="179294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10730753" y="5683624"/>
              <a:ext cx="376518" cy="430305"/>
            </a:xfrm>
            <a:custGeom>
              <a:avLst/>
              <a:gdLst>
                <a:gd name="connsiteX0" fmla="*/ 17930 w 376518"/>
                <a:gd name="connsiteY0" fmla="*/ 430305 h 430305"/>
                <a:gd name="connsiteX1" fmla="*/ 376518 w 376518"/>
                <a:gd name="connsiteY1" fmla="*/ 179294 h 430305"/>
                <a:gd name="connsiteX2" fmla="*/ 0 w 376518"/>
                <a:gd name="connsiteY2" fmla="*/ 0 h 43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6518" h="430305">
                  <a:moveTo>
                    <a:pt x="17930" y="430305"/>
                  </a:moveTo>
                  <a:lnTo>
                    <a:pt x="376518" y="179294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7056277" y="449532"/>
            <a:ext cx="722457" cy="579946"/>
            <a:chOff x="7114891" y="279050"/>
            <a:chExt cx="1053288" cy="746518"/>
          </a:xfrm>
        </p:grpSpPr>
        <p:graphicFrame>
          <p:nvGraphicFramePr>
            <p:cNvPr id="60" name="Object 5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1517502"/>
                </p:ext>
              </p:extLst>
            </p:nvPr>
          </p:nvGraphicFramePr>
          <p:xfrm>
            <a:off x="7249620" y="292932"/>
            <a:ext cx="703061" cy="4982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41" name="CorelDRAW" r:id="rId6" imgW="582840" imgH="431640" progId="CorelDraw.Graphic.16">
                    <p:embed/>
                  </p:oleObj>
                </mc:Choice>
                <mc:Fallback>
                  <p:oleObj name="CorelDRAW" r:id="rId6" imgW="582840" imgH="431640" progId="CorelDraw.Graphic.16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7249620" y="292932"/>
                          <a:ext cx="703061" cy="49829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" name="Object 6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28832843"/>
                </p:ext>
              </p:extLst>
            </p:nvPr>
          </p:nvGraphicFramePr>
          <p:xfrm>
            <a:off x="7114891" y="279050"/>
            <a:ext cx="1053288" cy="7465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42" name="CorelDRAW" r:id="rId8" imgW="612356" imgH="454452" progId="CorelDraw.Graphic.16">
                    <p:embed/>
                  </p:oleObj>
                </mc:Choice>
                <mc:Fallback>
                  <p:oleObj name="CorelDRAW" r:id="rId8" imgW="612356" imgH="454452" progId="CorelDraw.Graphic.16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7114891" y="279050"/>
                          <a:ext cx="1053288" cy="74651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9981122"/>
              </p:ext>
            </p:extLst>
          </p:nvPr>
        </p:nvGraphicFramePr>
        <p:xfrm>
          <a:off x="9275890" y="2727682"/>
          <a:ext cx="592239" cy="498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3" name="CorelDRAW" r:id="rId10" imgW="773104" imgH="548830" progId="CorelDraw.Graphic.16">
                  <p:embed/>
                </p:oleObj>
              </mc:Choice>
              <mc:Fallback>
                <p:oleObj name="CorelDRAW" r:id="rId10" imgW="773104" imgH="548830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275890" y="2727682"/>
                        <a:ext cx="592239" cy="4986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Arc 10"/>
          <p:cNvSpPr/>
          <p:nvPr/>
        </p:nvSpPr>
        <p:spPr>
          <a:xfrm>
            <a:off x="5857258" y="2693432"/>
            <a:ext cx="722535" cy="970053"/>
          </a:xfrm>
          <a:prstGeom prst="arc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Arc 56"/>
          <p:cNvSpPr/>
          <p:nvPr/>
        </p:nvSpPr>
        <p:spPr>
          <a:xfrm rot="11349990">
            <a:off x="10403609" y="105392"/>
            <a:ext cx="722535" cy="970053"/>
          </a:xfrm>
          <a:prstGeom prst="arc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02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11" grpId="0" animBg="1"/>
      <p:bldP spid="5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8629</TotalTime>
  <Words>1246</Words>
  <Application>Microsoft Office PowerPoint</Application>
  <PresentationFormat>Custom</PresentationFormat>
  <Paragraphs>221</Paragraphs>
  <Slides>23</Slides>
  <Notes>19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CorelDRAW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Soozy Francis</dc:creator>
  <cp:lastModifiedBy>AISD Employee</cp:lastModifiedBy>
  <cp:revision>160</cp:revision>
  <dcterms:created xsi:type="dcterms:W3CDTF">2015-02-15T03:16:14Z</dcterms:created>
  <dcterms:modified xsi:type="dcterms:W3CDTF">2016-01-05T17:41:27Z</dcterms:modified>
</cp:coreProperties>
</file>