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8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57" d="100"/>
          <a:sy n="57" d="100"/>
        </p:scale>
        <p:origin x="3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5719-E82A-4F3D-AB0F-32C15D2E750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0527-BFBD-4161-B278-88356B822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5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5719-E82A-4F3D-AB0F-32C15D2E750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0527-BFBD-4161-B278-88356B822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8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5719-E82A-4F3D-AB0F-32C15D2E750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0527-BFBD-4161-B278-88356B822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5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5719-E82A-4F3D-AB0F-32C15D2E750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0527-BFBD-4161-B278-88356B822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9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5719-E82A-4F3D-AB0F-32C15D2E750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0527-BFBD-4161-B278-88356B822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6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5719-E82A-4F3D-AB0F-32C15D2E750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0527-BFBD-4161-B278-88356B822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0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5719-E82A-4F3D-AB0F-32C15D2E750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0527-BFBD-4161-B278-88356B822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6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5719-E82A-4F3D-AB0F-32C15D2E750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0527-BFBD-4161-B278-88356B822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3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5719-E82A-4F3D-AB0F-32C15D2E750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0527-BFBD-4161-B278-88356B822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5719-E82A-4F3D-AB0F-32C15D2E750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0527-BFBD-4161-B278-88356B822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6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5719-E82A-4F3D-AB0F-32C15D2E750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0527-BFBD-4161-B278-88356B822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6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5719-E82A-4F3D-AB0F-32C15D2E750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B0527-BFBD-4161-B278-88356B822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5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Interior and Exterior Angles of Polygons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79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057400" y="1048544"/>
            <a:ext cx="8382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To find the sum of the interior angle measures of a convex polygon, draw all possible diagonals from one vertex of the polygon. This creates a set of triangles. The sum of the angle measures of all the triangles equals the sum of the angle measures of the polygon.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88" y="3429000"/>
            <a:ext cx="2665412" cy="95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352801"/>
            <a:ext cx="1892300" cy="151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4876801"/>
            <a:ext cx="2932113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1" y="5064126"/>
            <a:ext cx="2798763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9267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20" y="267368"/>
            <a:ext cx="11767580" cy="389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0657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6781800" y="1676401"/>
            <a:ext cx="3657600" cy="4067175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905000" y="1571625"/>
            <a:ext cx="830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In each convex polygon, the number of triangles formed is two less than the number of sides </a:t>
            </a:r>
            <a:r>
              <a:rPr lang="en-US" altLang="en-US" sz="2400" i="1">
                <a:latin typeface="Verdana" panose="020B0604030504040204" pitchFamily="34" charset="0"/>
              </a:rPr>
              <a:t>n</a:t>
            </a:r>
            <a:r>
              <a:rPr lang="en-US" altLang="en-US" sz="2400">
                <a:latin typeface="Verdana" panose="020B0604030504040204" pitchFamily="34" charset="0"/>
              </a:rPr>
              <a:t>. So the sum of the angle measures of all these triangles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is (</a:t>
            </a:r>
            <a:r>
              <a:rPr lang="en-US" altLang="en-US" sz="2400" i="1">
                <a:latin typeface="Verdana" panose="020B0604030504040204" pitchFamily="34" charset="0"/>
              </a:rPr>
              <a:t>n </a:t>
            </a:r>
            <a:r>
              <a:rPr lang="en-US" altLang="en-US" sz="2400">
                <a:latin typeface="Verdana" panose="020B0604030504040204" pitchFamily="34" charset="0"/>
              </a:rPr>
              <a:t>— 2)180°.</a:t>
            </a:r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3733801"/>
            <a:ext cx="77438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75913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524000" y="83386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6699"/>
                </a:solidFill>
                <a:latin typeface="Arial Black" panose="020B0A04020102020204" pitchFamily="34" charset="0"/>
              </a:rPr>
              <a:t>Example 3A: Finding Interior Angle Measures and Sums in Polygons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797051" y="1824465"/>
            <a:ext cx="86485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Find the sum of the interior angle measures of a </a:t>
            </a:r>
            <a:endParaRPr lang="en-US" altLang="en-US" sz="24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convex heptagon.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438400" y="2819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(</a:t>
            </a:r>
            <a:r>
              <a:rPr lang="en-US" altLang="en-US" sz="2400" i="1">
                <a:latin typeface="Verdana" panose="020B0604030504040204" pitchFamily="34" charset="0"/>
              </a:rPr>
              <a:t>n</a:t>
            </a:r>
            <a:r>
              <a:rPr lang="en-US" altLang="en-US" sz="2400">
                <a:latin typeface="Verdana" panose="020B0604030504040204" pitchFamily="34" charset="0"/>
              </a:rPr>
              <a:t> – 2)180°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438400" y="3581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(</a:t>
            </a:r>
            <a:r>
              <a:rPr lang="en-US" altLang="en-US" sz="2400">
                <a:solidFill>
                  <a:srgbClr val="FF0000"/>
                </a:solidFill>
                <a:latin typeface="Verdana" panose="020B0604030504040204" pitchFamily="34" charset="0"/>
              </a:rPr>
              <a:t>7</a:t>
            </a:r>
            <a:r>
              <a:rPr lang="en-US" altLang="en-US" sz="2400">
                <a:latin typeface="Verdana" panose="020B0604030504040204" pitchFamily="34" charset="0"/>
              </a:rPr>
              <a:t> – 2)180°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3124200" y="4495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900°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4724400" y="28194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66FF"/>
                </a:solidFill>
                <a:latin typeface="Verdana" panose="020B0604030504040204" pitchFamily="34" charset="0"/>
              </a:rPr>
              <a:t>Polygon </a:t>
            </a:r>
            <a:r>
              <a:rPr lang="en-US" altLang="en-US" sz="2400" i="1">
                <a:solidFill>
                  <a:srgbClr val="3366FF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 Sum Thm.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4724400" y="3581401"/>
            <a:ext cx="419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66FF"/>
                </a:solidFill>
                <a:latin typeface="Verdana" panose="020B0604030504040204" pitchFamily="34" charset="0"/>
              </a:rPr>
              <a:t>A heptagon has 7 sides, so substitute 7 for n.</a:t>
            </a:r>
            <a:endParaRPr lang="en-US" altLang="en-US" sz="2400" i="1">
              <a:solidFill>
                <a:srgbClr val="3366FF"/>
              </a:solidFill>
              <a:latin typeface="Verdan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4724400" y="44958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66FF"/>
                </a:solidFill>
                <a:latin typeface="Verdana" panose="020B0604030504040204" pitchFamily="34" charset="0"/>
              </a:rPr>
              <a:t>Simplify.</a:t>
            </a:r>
            <a:endParaRPr lang="en-US" altLang="en-US" sz="2400" i="1">
              <a:solidFill>
                <a:srgbClr val="3366FF"/>
              </a:solidFill>
              <a:latin typeface="Verdana" panose="020B060403050404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956221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9" grpId="0"/>
      <p:bldP spid="44040" grpId="0"/>
      <p:bldP spid="44041" grpId="0"/>
      <p:bldP spid="44042" grpId="0"/>
      <p:bldP spid="44043" grpId="0"/>
      <p:bldP spid="440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5-Point Star 14"/>
          <p:cNvSpPr/>
          <p:nvPr/>
        </p:nvSpPr>
        <p:spPr>
          <a:xfrm>
            <a:off x="1600200" y="77789"/>
            <a:ext cx="3657600" cy="406717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524000" y="84974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6699"/>
                </a:solidFill>
                <a:latin typeface="Arial Black" panose="020B0A04020102020204" pitchFamily="34" charset="0"/>
              </a:rPr>
              <a:t>Example 3C: Finding Interior Angle Measures and Sums in Polygons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1828800" y="1898562"/>
            <a:ext cx="487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Find the measure of each interior angle of pentagon </a:t>
            </a:r>
            <a:r>
              <a:rPr lang="en-US" altLang="en-US" sz="2400" b="1" i="1">
                <a:latin typeface="Verdana" panose="020B0604030504040204" pitchFamily="34" charset="0"/>
              </a:rPr>
              <a:t>ABCDE</a:t>
            </a:r>
            <a:r>
              <a:rPr lang="en-US" altLang="en-US" sz="2400" b="1">
                <a:latin typeface="Verdana" panose="020B0604030504040204" pitchFamily="34" charset="0"/>
              </a:rPr>
              <a:t>.</a:t>
            </a:r>
            <a:r>
              <a:rPr lang="en-US" altLang="en-US" sz="2400"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28677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1676401"/>
            <a:ext cx="3127375" cy="179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1828800" y="33528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(</a:t>
            </a:r>
            <a:r>
              <a:rPr lang="en-US" altLang="en-US" sz="2400">
                <a:solidFill>
                  <a:srgbClr val="FF0000"/>
                </a:solidFill>
                <a:latin typeface="Verdana" panose="020B0604030504040204" pitchFamily="34" charset="0"/>
              </a:rPr>
              <a:t>5</a:t>
            </a:r>
            <a:r>
              <a:rPr lang="en-US" altLang="en-US" sz="2400">
                <a:latin typeface="Verdana" panose="020B0604030504040204" pitchFamily="34" charset="0"/>
              </a:rPr>
              <a:t> – 2)180° = 540°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5029200" y="3292475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66FF"/>
                </a:solidFill>
                <a:latin typeface="Verdana" panose="020B0604030504040204" pitchFamily="34" charset="0"/>
              </a:rPr>
              <a:t>Polygon </a:t>
            </a:r>
            <a:r>
              <a:rPr lang="en-US" altLang="en-US" sz="2400" i="1">
                <a:solidFill>
                  <a:srgbClr val="3366FF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 Sum Thm.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1828800" y="39624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m</a:t>
            </a:r>
            <a:r>
              <a:rPr lang="en-US" altLang="en-US" sz="2400">
                <a:latin typeface="Verdana" panose="020B0604030504040204" pitchFamily="34" charset="0"/>
                <a:sym typeface="Symbol" panose="05050102010706020507" pitchFamily="18" charset="2"/>
              </a:rPr>
              <a:t></a:t>
            </a:r>
            <a:r>
              <a:rPr lang="en-US" altLang="en-US" sz="2400" i="1">
                <a:latin typeface="Verdana" panose="020B0604030504040204" pitchFamily="34" charset="0"/>
                <a:sym typeface="Symbol" panose="05050102010706020507" pitchFamily="18" charset="2"/>
              </a:rPr>
              <a:t>A </a:t>
            </a:r>
            <a:r>
              <a:rPr lang="en-US" altLang="en-US" sz="2400">
                <a:latin typeface="Verdana" panose="020B0604030504040204" pitchFamily="34" charset="0"/>
                <a:sym typeface="Symbol" panose="05050102010706020507" pitchFamily="18" charset="2"/>
              </a:rPr>
              <a:t>+ </a:t>
            </a:r>
            <a:r>
              <a:rPr lang="en-US" altLang="en-US" sz="2400">
                <a:latin typeface="Verdana" panose="020B0604030504040204" pitchFamily="34" charset="0"/>
              </a:rPr>
              <a:t>m</a:t>
            </a:r>
            <a:r>
              <a:rPr lang="en-US" altLang="en-US" sz="2400">
                <a:latin typeface="Verdana" panose="020B0604030504040204" pitchFamily="34" charset="0"/>
                <a:sym typeface="Symbol" panose="05050102010706020507" pitchFamily="18" charset="2"/>
              </a:rPr>
              <a:t></a:t>
            </a:r>
            <a:r>
              <a:rPr lang="en-US" altLang="en-US" sz="2400" i="1">
                <a:latin typeface="Verdana" panose="020B0604030504040204" pitchFamily="34" charset="0"/>
                <a:sym typeface="Symbol" panose="05050102010706020507" pitchFamily="18" charset="2"/>
              </a:rPr>
              <a:t>B </a:t>
            </a:r>
            <a:r>
              <a:rPr lang="en-US" altLang="en-US" sz="2400">
                <a:latin typeface="Verdana" panose="020B0604030504040204" pitchFamily="34" charset="0"/>
                <a:sym typeface="Symbol" panose="05050102010706020507" pitchFamily="18" charset="2"/>
              </a:rPr>
              <a:t>+ </a:t>
            </a:r>
            <a:r>
              <a:rPr lang="en-US" altLang="en-US" sz="2400">
                <a:latin typeface="Verdana" panose="020B0604030504040204" pitchFamily="34" charset="0"/>
              </a:rPr>
              <a:t>m</a:t>
            </a:r>
            <a:r>
              <a:rPr lang="en-US" altLang="en-US" sz="2400">
                <a:latin typeface="Verdana" panose="020B0604030504040204" pitchFamily="34" charset="0"/>
                <a:sym typeface="Symbol" panose="05050102010706020507" pitchFamily="18" charset="2"/>
              </a:rPr>
              <a:t></a:t>
            </a:r>
            <a:r>
              <a:rPr lang="en-US" altLang="en-US" sz="2400" i="1">
                <a:latin typeface="Verdana" panose="020B0604030504040204" pitchFamily="34" charset="0"/>
                <a:sym typeface="Symbol" panose="05050102010706020507" pitchFamily="18" charset="2"/>
              </a:rPr>
              <a:t>C </a:t>
            </a:r>
            <a:r>
              <a:rPr lang="en-US" altLang="en-US" sz="2400">
                <a:latin typeface="Verdana" panose="020B0604030504040204" pitchFamily="34" charset="0"/>
                <a:sym typeface="Symbol" panose="05050102010706020507" pitchFamily="18" charset="2"/>
              </a:rPr>
              <a:t>+ </a:t>
            </a:r>
            <a:r>
              <a:rPr lang="en-US" altLang="en-US" sz="2400">
                <a:latin typeface="Verdana" panose="020B0604030504040204" pitchFamily="34" charset="0"/>
              </a:rPr>
              <a:t>m</a:t>
            </a:r>
            <a:r>
              <a:rPr lang="en-US" altLang="en-US" sz="2400">
                <a:latin typeface="Verdana" panose="020B0604030504040204" pitchFamily="34" charset="0"/>
                <a:sym typeface="Symbol" panose="05050102010706020507" pitchFamily="18" charset="2"/>
              </a:rPr>
              <a:t></a:t>
            </a:r>
            <a:r>
              <a:rPr lang="en-US" altLang="en-US" sz="2400" i="1">
                <a:latin typeface="Verdana" panose="020B0604030504040204" pitchFamily="34" charset="0"/>
                <a:sym typeface="Symbol" panose="05050102010706020507" pitchFamily="18" charset="2"/>
              </a:rPr>
              <a:t>D </a:t>
            </a:r>
            <a:r>
              <a:rPr lang="en-US" altLang="en-US" sz="2400">
                <a:latin typeface="Verdana" panose="020B0604030504040204" pitchFamily="34" charset="0"/>
                <a:sym typeface="Symbol" panose="05050102010706020507" pitchFamily="18" charset="2"/>
              </a:rPr>
              <a:t>+ </a:t>
            </a:r>
            <a:r>
              <a:rPr lang="en-US" altLang="en-US" sz="2400">
                <a:latin typeface="Verdana" panose="020B0604030504040204" pitchFamily="34" charset="0"/>
              </a:rPr>
              <a:t>m</a:t>
            </a:r>
            <a:r>
              <a:rPr lang="en-US" altLang="en-US" sz="2400">
                <a:latin typeface="Verdana" panose="020B0604030504040204" pitchFamily="34" charset="0"/>
                <a:sym typeface="Symbol" panose="05050102010706020507" pitchFamily="18" charset="2"/>
              </a:rPr>
              <a:t></a:t>
            </a:r>
            <a:r>
              <a:rPr lang="en-US" altLang="en-US" sz="2400" i="1">
                <a:latin typeface="Verdana" panose="020B0604030504040204" pitchFamily="34" charset="0"/>
                <a:sym typeface="Symbol" panose="05050102010706020507" pitchFamily="18" charset="2"/>
              </a:rPr>
              <a:t>E </a:t>
            </a:r>
            <a:r>
              <a:rPr lang="en-US" altLang="en-US" sz="2400">
                <a:latin typeface="Verdana" panose="020B0604030504040204" pitchFamily="34" charset="0"/>
              </a:rPr>
              <a:t>= 540°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8839200" y="3733801"/>
            <a:ext cx="2209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66FF"/>
                </a:solidFill>
                <a:latin typeface="Verdana" panose="020B0604030504040204" pitchFamily="34" charset="0"/>
              </a:rPr>
              <a:t>Polygon </a:t>
            </a:r>
            <a:r>
              <a:rPr lang="en-US" altLang="en-US" sz="2400" i="1">
                <a:solidFill>
                  <a:srgbClr val="3366FF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 Sum Thm.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1828800" y="46482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35</a:t>
            </a:r>
            <a:r>
              <a:rPr lang="en-US" altLang="en-US" sz="2400" i="1">
                <a:latin typeface="Verdana" panose="020B0604030504040204" pitchFamily="34" charset="0"/>
                <a:sym typeface="Symbol" panose="05050102010706020507" pitchFamily="18" charset="2"/>
              </a:rPr>
              <a:t>c </a:t>
            </a:r>
            <a:r>
              <a:rPr lang="en-US" altLang="en-US" sz="2400">
                <a:latin typeface="Verdana" panose="020B0604030504040204" pitchFamily="34" charset="0"/>
                <a:sym typeface="Symbol" panose="05050102010706020507" pitchFamily="18" charset="2"/>
              </a:rPr>
              <a:t>+ </a:t>
            </a:r>
            <a:r>
              <a:rPr lang="en-US" altLang="en-US" sz="2400">
                <a:latin typeface="Verdana" panose="020B0604030504040204" pitchFamily="34" charset="0"/>
              </a:rPr>
              <a:t>18</a:t>
            </a:r>
            <a:r>
              <a:rPr lang="en-US" altLang="en-US" sz="2400" i="1">
                <a:latin typeface="Verdana" panose="020B0604030504040204" pitchFamily="34" charset="0"/>
              </a:rPr>
              <a:t>c</a:t>
            </a:r>
            <a:r>
              <a:rPr lang="en-US" altLang="en-US" sz="2400" i="1"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latin typeface="Verdana" panose="020B0604030504040204" pitchFamily="34" charset="0"/>
                <a:sym typeface="Symbol" panose="05050102010706020507" pitchFamily="18" charset="2"/>
              </a:rPr>
              <a:t>+ </a:t>
            </a:r>
            <a:r>
              <a:rPr lang="en-US" altLang="en-US" sz="2400">
                <a:latin typeface="Verdana" panose="020B0604030504040204" pitchFamily="34" charset="0"/>
              </a:rPr>
              <a:t>32</a:t>
            </a:r>
            <a:r>
              <a:rPr lang="en-US" altLang="en-US" sz="2400" i="1">
                <a:latin typeface="Verdana" panose="020B0604030504040204" pitchFamily="34" charset="0"/>
              </a:rPr>
              <a:t>c</a:t>
            </a:r>
            <a:r>
              <a:rPr lang="en-US" altLang="en-US" sz="2400" i="1"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latin typeface="Verdana" panose="020B0604030504040204" pitchFamily="34" charset="0"/>
                <a:sym typeface="Symbol" panose="05050102010706020507" pitchFamily="18" charset="2"/>
              </a:rPr>
              <a:t>+ </a:t>
            </a:r>
            <a:r>
              <a:rPr lang="en-US" altLang="en-US" sz="2400">
                <a:latin typeface="Verdana" panose="020B0604030504040204" pitchFamily="34" charset="0"/>
              </a:rPr>
              <a:t>32</a:t>
            </a:r>
            <a:r>
              <a:rPr lang="en-US" altLang="en-US" sz="2400" i="1">
                <a:latin typeface="Verdana" panose="020B0604030504040204" pitchFamily="34" charset="0"/>
              </a:rPr>
              <a:t>c</a:t>
            </a:r>
            <a:r>
              <a:rPr lang="en-US" altLang="en-US" sz="2400" i="1"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latin typeface="Verdana" panose="020B0604030504040204" pitchFamily="34" charset="0"/>
                <a:sym typeface="Symbol" panose="05050102010706020507" pitchFamily="18" charset="2"/>
              </a:rPr>
              <a:t>+ </a:t>
            </a:r>
            <a:r>
              <a:rPr lang="en-US" altLang="en-US" sz="2400">
                <a:latin typeface="Verdana" panose="020B0604030504040204" pitchFamily="34" charset="0"/>
              </a:rPr>
              <a:t>18</a:t>
            </a:r>
            <a:r>
              <a:rPr lang="en-US" altLang="en-US" sz="2400" i="1">
                <a:latin typeface="Verdana" panose="020B0604030504040204" pitchFamily="34" charset="0"/>
              </a:rPr>
              <a:t>c</a:t>
            </a:r>
            <a:r>
              <a:rPr lang="en-US" altLang="en-US" sz="2400" i="1"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latin typeface="Verdana" panose="020B0604030504040204" pitchFamily="34" charset="0"/>
              </a:rPr>
              <a:t>= 540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7924800" y="4648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66FF"/>
                </a:solidFill>
                <a:latin typeface="Verdana" panose="020B0604030504040204" pitchFamily="34" charset="0"/>
              </a:rPr>
              <a:t>Substitute.</a:t>
            </a:r>
            <a:endParaRPr lang="en-US" altLang="en-US" sz="2400" i="1">
              <a:solidFill>
                <a:srgbClr val="3366FF"/>
              </a:solidFill>
              <a:latin typeface="Verdan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1828800" y="51816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135</a:t>
            </a:r>
            <a:r>
              <a:rPr lang="en-US" altLang="en-US" sz="2400" i="1">
                <a:latin typeface="Verdana" panose="020B0604030504040204" pitchFamily="34" charset="0"/>
              </a:rPr>
              <a:t>c</a:t>
            </a:r>
            <a:r>
              <a:rPr lang="en-US" altLang="en-US" sz="2400" i="1"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latin typeface="Verdana" panose="020B0604030504040204" pitchFamily="34" charset="0"/>
              </a:rPr>
              <a:t>= 540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4038600" y="51816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66FF"/>
                </a:solidFill>
                <a:latin typeface="Verdana" panose="020B0604030504040204" pitchFamily="34" charset="0"/>
              </a:rPr>
              <a:t>Combine like terms.</a:t>
            </a:r>
            <a:endParaRPr lang="en-US" altLang="en-US" sz="2400" i="1">
              <a:solidFill>
                <a:srgbClr val="3366FF"/>
              </a:solidFill>
              <a:latin typeface="Verdan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2438400" y="5715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c</a:t>
            </a:r>
            <a:r>
              <a:rPr lang="en-US" altLang="en-US" sz="2400" i="1"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latin typeface="Verdana" panose="020B0604030504040204" pitchFamily="34" charset="0"/>
              </a:rPr>
              <a:t>= 4</a:t>
            </a: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4038600" y="57150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66FF"/>
                </a:solidFill>
                <a:latin typeface="Verdana" panose="020B0604030504040204" pitchFamily="34" charset="0"/>
              </a:rPr>
              <a:t>Divide both sides by 135.</a:t>
            </a:r>
            <a:endParaRPr lang="en-US" altLang="en-US" sz="2400" i="1">
              <a:solidFill>
                <a:srgbClr val="3366FF"/>
              </a:solidFill>
              <a:latin typeface="Verdana" panose="020B060403050404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809097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7" grpId="0"/>
      <p:bldP spid="57358" grpId="0"/>
      <p:bldP spid="57359" grpId="0"/>
      <p:bldP spid="57360" grpId="0"/>
      <p:bldP spid="57361" grpId="0"/>
      <p:bldP spid="57362" grpId="0"/>
      <p:bldP spid="57363" grpId="0"/>
      <p:bldP spid="57364" grpId="0"/>
      <p:bldP spid="57365" grpId="0"/>
      <p:bldP spid="573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Point Star 2"/>
          <p:cNvSpPr/>
          <p:nvPr/>
        </p:nvSpPr>
        <p:spPr>
          <a:xfrm>
            <a:off x="1676400" y="795338"/>
            <a:ext cx="8686800" cy="5453062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53" y="2133599"/>
            <a:ext cx="11470549" cy="2037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7471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4000" y="83386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6699"/>
                </a:solidFill>
                <a:latin typeface="Arial Black" panose="020B0A04020102020204" pitchFamily="34" charset="0"/>
              </a:rPr>
              <a:t>Example 4B: Finding Interior Angle Measures and Sums in Polygons</a:t>
            </a:r>
          </a:p>
        </p:txBody>
      </p:sp>
      <p:pic>
        <p:nvPicPr>
          <p:cNvPr id="3686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1" y="1752601"/>
            <a:ext cx="3082925" cy="215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1893888" y="1976865"/>
            <a:ext cx="53451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Find the value of </a:t>
            </a:r>
            <a:r>
              <a:rPr lang="en-US" altLang="en-US" sz="2400" b="1" i="1">
                <a:latin typeface="Verdana" panose="020B0604030504040204" pitchFamily="34" charset="0"/>
              </a:rPr>
              <a:t>b</a:t>
            </a:r>
            <a:r>
              <a:rPr lang="en-US" altLang="en-US" sz="2400" b="1">
                <a:latin typeface="Verdana" panose="020B0604030504040204" pitchFamily="34" charset="0"/>
              </a:rPr>
              <a:t> in polygon </a:t>
            </a:r>
            <a:r>
              <a:rPr lang="en-US" altLang="en-US" sz="2400" b="1" i="1">
                <a:latin typeface="Verdana" panose="020B0604030504040204" pitchFamily="34" charset="0"/>
              </a:rPr>
              <a:t>FGHJKL</a:t>
            </a:r>
            <a:r>
              <a:rPr lang="en-US" altLang="en-US" sz="2400" b="1">
                <a:latin typeface="Verdana" panose="020B0604030504040204" pitchFamily="34" charset="0"/>
              </a:rPr>
              <a:t>.</a:t>
            </a:r>
            <a:r>
              <a:rPr lang="en-US" altLang="en-US" sz="2400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1828800" y="40386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15</a:t>
            </a:r>
            <a:r>
              <a:rPr lang="en-US" altLang="en-US" sz="2400" i="1">
                <a:latin typeface="Verdana" panose="020B0604030504040204" pitchFamily="34" charset="0"/>
                <a:sym typeface="Symbol" panose="05050102010706020507" pitchFamily="18" charset="2"/>
              </a:rPr>
              <a:t>b° </a:t>
            </a:r>
            <a:r>
              <a:rPr lang="en-US" altLang="en-US" sz="2400">
                <a:latin typeface="Verdana" panose="020B0604030504040204" pitchFamily="34" charset="0"/>
                <a:sym typeface="Symbol" panose="05050102010706020507" pitchFamily="18" charset="2"/>
              </a:rPr>
              <a:t>+ </a:t>
            </a:r>
            <a:r>
              <a:rPr lang="en-US" altLang="en-US" sz="2400">
                <a:latin typeface="Verdana" panose="020B0604030504040204" pitchFamily="34" charset="0"/>
              </a:rPr>
              <a:t>18</a:t>
            </a:r>
            <a:r>
              <a:rPr lang="en-US" altLang="en-US" sz="2400" i="1">
                <a:latin typeface="Verdana" panose="020B0604030504040204" pitchFamily="34" charset="0"/>
              </a:rPr>
              <a:t>b</a:t>
            </a:r>
            <a:r>
              <a:rPr lang="en-US" altLang="en-US" sz="2400" i="1">
                <a:latin typeface="Verdana" panose="020B0604030504040204" pitchFamily="34" charset="0"/>
                <a:sym typeface="Symbol" panose="05050102010706020507" pitchFamily="18" charset="2"/>
              </a:rPr>
              <a:t>° </a:t>
            </a:r>
            <a:r>
              <a:rPr lang="en-US" altLang="en-US" sz="2400">
                <a:latin typeface="Verdana" panose="020B0604030504040204" pitchFamily="34" charset="0"/>
                <a:sym typeface="Symbol" panose="05050102010706020507" pitchFamily="18" charset="2"/>
              </a:rPr>
              <a:t>+ </a:t>
            </a:r>
            <a:r>
              <a:rPr lang="en-US" altLang="en-US" sz="2400">
                <a:latin typeface="Verdana" panose="020B0604030504040204" pitchFamily="34" charset="0"/>
              </a:rPr>
              <a:t>33</a:t>
            </a:r>
            <a:r>
              <a:rPr lang="en-US" altLang="en-US" sz="2400" i="1">
                <a:latin typeface="Verdana" panose="020B0604030504040204" pitchFamily="34" charset="0"/>
              </a:rPr>
              <a:t>b</a:t>
            </a:r>
            <a:r>
              <a:rPr lang="en-US" altLang="en-US" sz="2400" i="1">
                <a:latin typeface="Verdana" panose="020B0604030504040204" pitchFamily="34" charset="0"/>
                <a:sym typeface="Symbol" panose="05050102010706020507" pitchFamily="18" charset="2"/>
              </a:rPr>
              <a:t>° </a:t>
            </a:r>
            <a:r>
              <a:rPr lang="en-US" altLang="en-US" sz="2400">
                <a:latin typeface="Verdana" panose="020B0604030504040204" pitchFamily="34" charset="0"/>
                <a:sym typeface="Symbol" panose="05050102010706020507" pitchFamily="18" charset="2"/>
              </a:rPr>
              <a:t>+ </a:t>
            </a:r>
            <a:r>
              <a:rPr lang="en-US" altLang="en-US" sz="2400">
                <a:latin typeface="Verdana" panose="020B0604030504040204" pitchFamily="34" charset="0"/>
              </a:rPr>
              <a:t>16</a:t>
            </a:r>
            <a:r>
              <a:rPr lang="en-US" altLang="en-US" sz="2400" i="1">
                <a:latin typeface="Verdana" panose="020B0604030504040204" pitchFamily="34" charset="0"/>
              </a:rPr>
              <a:t>b</a:t>
            </a:r>
            <a:r>
              <a:rPr lang="en-US" altLang="en-US" sz="2400" i="1">
                <a:latin typeface="Verdana" panose="020B0604030504040204" pitchFamily="34" charset="0"/>
                <a:sym typeface="Symbol" panose="05050102010706020507" pitchFamily="18" charset="2"/>
              </a:rPr>
              <a:t>° </a:t>
            </a:r>
            <a:r>
              <a:rPr lang="en-US" altLang="en-US" sz="2400">
                <a:latin typeface="Verdana" panose="020B0604030504040204" pitchFamily="34" charset="0"/>
                <a:sym typeface="Symbol" panose="05050102010706020507" pitchFamily="18" charset="2"/>
              </a:rPr>
              <a:t>+ </a:t>
            </a:r>
            <a:r>
              <a:rPr lang="en-US" altLang="en-US" sz="2400">
                <a:latin typeface="Verdana" panose="020B0604030504040204" pitchFamily="34" charset="0"/>
              </a:rPr>
              <a:t>10</a:t>
            </a:r>
            <a:r>
              <a:rPr lang="en-US" altLang="en-US" sz="2400" i="1">
                <a:latin typeface="Verdana" panose="020B0604030504040204" pitchFamily="34" charset="0"/>
              </a:rPr>
              <a:t>b</a:t>
            </a:r>
            <a:r>
              <a:rPr lang="en-US" altLang="en-US" sz="2400" i="1">
                <a:latin typeface="Verdana" panose="020B0604030504040204" pitchFamily="34" charset="0"/>
                <a:sym typeface="Symbol" panose="05050102010706020507" pitchFamily="18" charset="2"/>
              </a:rPr>
              <a:t>° + </a:t>
            </a:r>
            <a:r>
              <a:rPr lang="en-US" altLang="en-US" sz="2400">
                <a:latin typeface="Verdana" panose="020B0604030504040204" pitchFamily="34" charset="0"/>
                <a:sym typeface="Symbol" panose="05050102010706020507" pitchFamily="18" charset="2"/>
              </a:rPr>
              <a:t>28</a:t>
            </a:r>
            <a:r>
              <a:rPr lang="en-US" altLang="en-US" sz="2400" i="1">
                <a:latin typeface="Verdana" panose="020B0604030504040204" pitchFamily="34" charset="0"/>
                <a:sym typeface="Symbol" panose="05050102010706020507" pitchFamily="18" charset="2"/>
              </a:rPr>
              <a:t>b°</a:t>
            </a:r>
            <a:r>
              <a:rPr lang="en-US" altLang="en-US" sz="2400"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latin typeface="Verdana" panose="020B0604030504040204" pitchFamily="34" charset="0"/>
              </a:rPr>
              <a:t>= 360</a:t>
            </a:r>
            <a:r>
              <a:rPr lang="en-US" altLang="en-US" sz="2400" i="1">
                <a:latin typeface="Verdana" panose="020B0604030504040204" pitchFamily="34" charset="0"/>
                <a:sym typeface="Symbol" panose="05050102010706020507" pitchFamily="18" charset="2"/>
              </a:rPr>
              <a:t>°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3352800" y="32766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66FF"/>
                </a:solidFill>
                <a:latin typeface="Verdana" panose="020B0604030504040204" pitchFamily="34" charset="0"/>
              </a:rPr>
              <a:t>Polygon Ext. </a:t>
            </a:r>
            <a:r>
              <a:rPr lang="en-US" altLang="en-US" sz="2400" i="1">
                <a:solidFill>
                  <a:srgbClr val="3366FF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 Sum Thm.</a:t>
            </a:r>
            <a:endParaRPr lang="en-US" altLang="en-US" sz="2400" i="1">
              <a:solidFill>
                <a:srgbClr val="3366FF"/>
              </a:solidFill>
              <a:latin typeface="Verdana" panose="020B0604030504040204" pitchFamily="34" charset="0"/>
            </a:endParaRP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1828800" y="46482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120</a:t>
            </a:r>
            <a:r>
              <a:rPr lang="en-US" altLang="en-US" sz="2400" i="1">
                <a:latin typeface="Verdana" panose="020B0604030504040204" pitchFamily="34" charset="0"/>
              </a:rPr>
              <a:t>b</a:t>
            </a:r>
            <a:r>
              <a:rPr lang="en-US" altLang="en-US" sz="2400" i="1"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latin typeface="Verdana" panose="020B0604030504040204" pitchFamily="34" charset="0"/>
              </a:rPr>
              <a:t>= 360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4038600" y="46482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66FF"/>
                </a:solidFill>
                <a:latin typeface="Verdana" panose="020B0604030504040204" pitchFamily="34" charset="0"/>
              </a:rPr>
              <a:t>Combine like terms.</a:t>
            </a:r>
            <a:endParaRPr lang="en-US" altLang="en-US" sz="2400" i="1">
              <a:solidFill>
                <a:srgbClr val="3366FF"/>
              </a:solidFill>
              <a:latin typeface="Verdan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2438400" y="51816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b</a:t>
            </a:r>
            <a:r>
              <a:rPr lang="en-US" altLang="en-US" sz="2400" i="1"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latin typeface="Verdana" panose="020B0604030504040204" pitchFamily="34" charset="0"/>
              </a:rPr>
              <a:t>= 3</a:t>
            </a: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4038600" y="51816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66FF"/>
                </a:solidFill>
                <a:latin typeface="Verdana" panose="020B0604030504040204" pitchFamily="34" charset="0"/>
              </a:rPr>
              <a:t>Divide both sides by 120.</a:t>
            </a:r>
            <a:endParaRPr lang="en-US" altLang="en-US" sz="2400" i="1">
              <a:solidFill>
                <a:srgbClr val="3366FF"/>
              </a:solidFill>
              <a:latin typeface="Verdana" panose="020B060403050404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602696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0" grpId="0"/>
      <p:bldP spid="63501" grpId="0"/>
      <p:bldP spid="63502" grpId="0"/>
      <p:bldP spid="63503" grpId="0"/>
      <p:bldP spid="63504" grpId="0"/>
      <p:bldP spid="6350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305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Symbol</vt:lpstr>
      <vt:lpstr>Verdana</vt:lpstr>
      <vt:lpstr>Office Theme</vt:lpstr>
      <vt:lpstr>Interior and Exterior Angles of Polygons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Arlington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Interior and Exterior Angles of Polygons</dc:title>
  <dc:creator>SOOZY FRANCIS</dc:creator>
  <cp:lastModifiedBy>SOOZY FRANCIS</cp:lastModifiedBy>
  <cp:revision>3</cp:revision>
  <dcterms:created xsi:type="dcterms:W3CDTF">2016-01-12T14:34:24Z</dcterms:created>
  <dcterms:modified xsi:type="dcterms:W3CDTF">2016-01-14T16:49:40Z</dcterms:modified>
</cp:coreProperties>
</file>